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8" r:id="rId42"/>
    <p:sldId id="302" r:id="rId43"/>
  </p:sldIdLst>
  <p:sldSz cx="18288000" cy="10287000"/>
  <p:notesSz cx="6858000" cy="9144000"/>
  <p:embeddedFontLst>
    <p:embeddedFont>
      <p:font typeface="Arial Unicode Bold" panose="020B0604020202020204" charset="-128"/>
      <p:regular r:id="rId45"/>
    </p:embeddedFont>
    <p:embeddedFont>
      <p:font typeface="Aesthetic" pitchFamily="2" charset="0"/>
      <p:regular r:id="rId46"/>
    </p:embeddedFont>
    <p:embeddedFont>
      <p:font typeface="Consolas" panose="020B0609020204030204" pitchFamily="49" charset="0"/>
      <p:regular r:id="rId47"/>
      <p:bold r:id="rId48"/>
      <p:italic r:id="rId49"/>
      <p:boldItalic r:id="rId50"/>
    </p:embeddedFont>
    <p:embeddedFont>
      <p:font typeface="Consolas Bold" panose="020B0709020204030204" pitchFamily="49" charset="0"/>
      <p:regular r:id="rId51"/>
      <p:bold r:id="rId52"/>
    </p:embeddedFont>
    <p:embeddedFont>
      <p:font typeface="Montserrat" pitchFamily="2" charset="0"/>
      <p:regular r:id="rId53"/>
      <p:bold r:id="rId54"/>
    </p:embeddedFont>
    <p:embeddedFont>
      <p:font typeface="Montserrat Bold" pitchFamily="2" charset="0"/>
      <p:regular r:id="rId55"/>
      <p:bold r:id="rId56"/>
    </p:embeddedFont>
    <p:embeddedFont>
      <p:font typeface="Montserrat Italics"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13"/>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438C29-7847-49C6-B6FA-BB72395D053F}" v="296" dt="2024-12-07T07:53:07.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9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hựt Anh Nguyễn" userId="f1fa6fac52e62906" providerId="LiveId" clId="{A8438C29-7847-49C6-B6FA-BB72395D053F}"/>
    <pc:docChg chg="undo custSel delSld modSld sldOrd modMainMaster">
      <pc:chgData name="Nhựt Anh Nguyễn" userId="f1fa6fac52e62906" providerId="LiveId" clId="{A8438C29-7847-49C6-B6FA-BB72395D053F}" dt="2024-12-07T07:53:07.023" v="812"/>
      <pc:docMkLst>
        <pc:docMk/>
      </pc:docMkLst>
      <pc:sldChg chg="modSp mod modTransition">
        <pc:chgData name="Nhựt Anh Nguyễn" userId="f1fa6fac52e62906" providerId="LiveId" clId="{A8438C29-7847-49C6-B6FA-BB72395D053F}" dt="2024-12-07T06:50:52.504" v="322" actId="20577"/>
        <pc:sldMkLst>
          <pc:docMk/>
          <pc:sldMk cId="0" sldId="256"/>
        </pc:sldMkLst>
        <pc:spChg chg="mod">
          <ac:chgData name="Nhựt Anh Nguyễn" userId="f1fa6fac52e62906" providerId="LiveId" clId="{A8438C29-7847-49C6-B6FA-BB72395D053F}" dt="2024-12-07T06:50:16.106" v="188" actId="14100"/>
          <ac:spMkLst>
            <pc:docMk/>
            <pc:sldMk cId="0" sldId="256"/>
            <ac:spMk id="13" creationId="{00000000-0000-0000-0000-000000000000}"/>
          </ac:spMkLst>
        </pc:spChg>
        <pc:spChg chg="mod">
          <ac:chgData name="Nhựt Anh Nguyễn" userId="f1fa6fac52e62906" providerId="LiveId" clId="{A8438C29-7847-49C6-B6FA-BB72395D053F}" dt="2024-12-07T06:50:52.504" v="322" actId="20577"/>
          <ac:spMkLst>
            <pc:docMk/>
            <pc:sldMk cId="0" sldId="256"/>
            <ac:spMk id="14" creationId="{00000000-0000-0000-0000-000000000000}"/>
          </ac:spMkLst>
        </pc:spChg>
        <pc:spChg chg="mod">
          <ac:chgData name="Nhựt Anh Nguyễn" userId="f1fa6fac52e62906" providerId="LiveId" clId="{A8438C29-7847-49C6-B6FA-BB72395D053F}" dt="2024-12-07T06:50:43.282" v="278" actId="113"/>
          <ac:spMkLst>
            <pc:docMk/>
            <pc:sldMk cId="0" sldId="256"/>
            <ac:spMk id="15" creationId="{00000000-0000-0000-0000-000000000000}"/>
          </ac:spMkLst>
        </pc:spChg>
        <pc:spChg chg="mod">
          <ac:chgData name="Nhựt Anh Nguyễn" userId="f1fa6fac52e62906" providerId="LiveId" clId="{A8438C29-7847-49C6-B6FA-BB72395D053F}" dt="2024-12-07T06:50:28.255" v="237" actId="20577"/>
          <ac:spMkLst>
            <pc:docMk/>
            <pc:sldMk cId="0" sldId="256"/>
            <ac:spMk id="16" creationId="{00000000-0000-0000-0000-000000000000}"/>
          </ac:spMkLst>
        </pc:spChg>
        <pc:grpChg chg="mod">
          <ac:chgData name="Nhựt Anh Nguyễn" userId="f1fa6fac52e62906" providerId="LiveId" clId="{A8438C29-7847-49C6-B6FA-BB72395D053F}" dt="2024-12-07T06:50:10.783" v="187" actId="1076"/>
          <ac:grpSpMkLst>
            <pc:docMk/>
            <pc:sldMk cId="0" sldId="256"/>
            <ac:grpSpMk id="6" creationId="{00000000-0000-0000-0000-000000000000}"/>
          </ac:grpSpMkLst>
        </pc:grpChg>
      </pc:sldChg>
      <pc:sldChg chg="modTransition">
        <pc:chgData name="Nhựt Anh Nguyễn" userId="f1fa6fac52e62906" providerId="LiveId" clId="{A8438C29-7847-49C6-B6FA-BB72395D053F}" dt="2024-12-07T06:50:05.458" v="185"/>
        <pc:sldMkLst>
          <pc:docMk/>
          <pc:sldMk cId="0" sldId="257"/>
        </pc:sldMkLst>
      </pc:sldChg>
      <pc:sldChg chg="addSp modSp mod modTransition">
        <pc:chgData name="Nhựt Anh Nguyễn" userId="f1fa6fac52e62906" providerId="LiveId" clId="{A8438C29-7847-49C6-B6FA-BB72395D053F}" dt="2024-12-07T06:52:05.018" v="425" actId="1076"/>
        <pc:sldMkLst>
          <pc:docMk/>
          <pc:sldMk cId="0" sldId="258"/>
        </pc:sldMkLst>
        <pc:spChg chg="mod">
          <ac:chgData name="Nhựt Anh Nguyễn" userId="f1fa6fac52e62906" providerId="LiveId" clId="{A8438C29-7847-49C6-B6FA-BB72395D053F}" dt="2024-12-07T06:51:50.968" v="379" actId="1076"/>
          <ac:spMkLst>
            <pc:docMk/>
            <pc:sldMk cId="0" sldId="258"/>
            <ac:spMk id="4" creationId="{00000000-0000-0000-0000-000000000000}"/>
          </ac:spMkLst>
        </pc:spChg>
        <pc:spChg chg="add mod">
          <ac:chgData name="Nhựt Anh Nguyễn" userId="f1fa6fac52e62906" providerId="LiveId" clId="{A8438C29-7847-49C6-B6FA-BB72395D053F}" dt="2024-12-07T06:52:05.018" v="425" actId="1076"/>
          <ac:spMkLst>
            <pc:docMk/>
            <pc:sldMk cId="0" sldId="258"/>
            <ac:spMk id="5" creationId="{F16BDFC7-3FE1-6CB4-1789-2C6FCFE3C463}"/>
          </ac:spMkLst>
        </pc:spChg>
      </pc:sldChg>
      <pc:sldChg chg="modSp mod modTransition">
        <pc:chgData name="Nhựt Anh Nguyễn" userId="f1fa6fac52e62906" providerId="LiveId" clId="{A8438C29-7847-49C6-B6FA-BB72395D053F}" dt="2024-12-07T06:50:05.458" v="185"/>
        <pc:sldMkLst>
          <pc:docMk/>
          <pc:sldMk cId="0" sldId="259"/>
        </pc:sldMkLst>
        <pc:spChg chg="mod">
          <ac:chgData name="Nhựt Anh Nguyễn" userId="f1fa6fac52e62906" providerId="LiveId" clId="{A8438C29-7847-49C6-B6FA-BB72395D053F}" dt="2024-12-07T06:44:09.678" v="1" actId="14100"/>
          <ac:spMkLst>
            <pc:docMk/>
            <pc:sldMk cId="0" sldId="259"/>
            <ac:spMk id="13" creationId="{00000000-0000-0000-0000-000000000000}"/>
          </ac:spMkLst>
        </pc:spChg>
        <pc:spChg chg="mod">
          <ac:chgData name="Nhựt Anh Nguyễn" userId="f1fa6fac52e62906" providerId="LiveId" clId="{A8438C29-7847-49C6-B6FA-BB72395D053F}" dt="2024-12-07T06:44:25.150" v="6" actId="14100"/>
          <ac:spMkLst>
            <pc:docMk/>
            <pc:sldMk cId="0" sldId="259"/>
            <ac:spMk id="16" creationId="{00000000-0000-0000-0000-000000000000}"/>
          </ac:spMkLst>
        </pc:spChg>
        <pc:spChg chg="mod">
          <ac:chgData name="Nhựt Anh Nguyễn" userId="f1fa6fac52e62906" providerId="LiveId" clId="{A8438C29-7847-49C6-B6FA-BB72395D053F}" dt="2024-12-07T06:44:24.853" v="5" actId="14100"/>
          <ac:spMkLst>
            <pc:docMk/>
            <pc:sldMk cId="0" sldId="259"/>
            <ac:spMk id="19" creationId="{00000000-0000-0000-0000-000000000000}"/>
          </ac:spMkLst>
        </pc:spChg>
        <pc:grpChg chg="mod">
          <ac:chgData name="Nhựt Anh Nguyễn" userId="f1fa6fac52e62906" providerId="LiveId" clId="{A8438C29-7847-49C6-B6FA-BB72395D053F}" dt="2024-12-07T06:44:12.169" v="2" actId="1076"/>
          <ac:grpSpMkLst>
            <pc:docMk/>
            <pc:sldMk cId="0" sldId="259"/>
            <ac:grpSpMk id="2" creationId="{00000000-0000-0000-0000-000000000000}"/>
          </ac:grpSpMkLst>
        </pc:grpChg>
        <pc:grpChg chg="mod">
          <ac:chgData name="Nhựt Anh Nguyễn" userId="f1fa6fac52e62906" providerId="LiveId" clId="{A8438C29-7847-49C6-B6FA-BB72395D053F}" dt="2024-12-07T06:44:58.432" v="14" actId="1076"/>
          <ac:grpSpMkLst>
            <pc:docMk/>
            <pc:sldMk cId="0" sldId="259"/>
            <ac:grpSpMk id="14" creationId="{00000000-0000-0000-0000-000000000000}"/>
          </ac:grpSpMkLst>
        </pc:grpChg>
        <pc:grpChg chg="mod">
          <ac:chgData name="Nhựt Anh Nguyễn" userId="f1fa6fac52e62906" providerId="LiveId" clId="{A8438C29-7847-49C6-B6FA-BB72395D053F}" dt="2024-12-07T06:44:58.432" v="14" actId="1076"/>
          <ac:grpSpMkLst>
            <pc:docMk/>
            <pc:sldMk cId="0" sldId="259"/>
            <ac:grpSpMk id="17" creationId="{00000000-0000-0000-0000-000000000000}"/>
          </ac:grpSpMkLst>
        </pc:grpChg>
        <pc:grpChg chg="mod">
          <ac:chgData name="Nhựt Anh Nguyễn" userId="f1fa6fac52e62906" providerId="LiveId" clId="{A8438C29-7847-49C6-B6FA-BB72395D053F}" dt="2024-12-07T06:44:58.432" v="14" actId="1076"/>
          <ac:grpSpMkLst>
            <pc:docMk/>
            <pc:sldMk cId="0" sldId="259"/>
            <ac:grpSpMk id="20" creationId="{00000000-0000-0000-0000-000000000000}"/>
          </ac:grpSpMkLst>
        </pc:grpChg>
        <pc:grpChg chg="mod">
          <ac:chgData name="Nhựt Anh Nguyễn" userId="f1fa6fac52e62906" providerId="LiveId" clId="{A8438C29-7847-49C6-B6FA-BB72395D053F}" dt="2024-12-07T06:44:58.432" v="14" actId="1076"/>
          <ac:grpSpMkLst>
            <pc:docMk/>
            <pc:sldMk cId="0" sldId="259"/>
            <ac:grpSpMk id="23" creationId="{00000000-0000-0000-0000-000000000000}"/>
          </ac:grpSpMkLst>
        </pc:grpChg>
      </pc:sldChg>
      <pc:sldChg chg="modSp mod ord modTransition">
        <pc:chgData name="Nhựt Anh Nguyễn" userId="f1fa6fac52e62906" providerId="LiveId" clId="{A8438C29-7847-49C6-B6FA-BB72395D053F}" dt="2024-12-07T07:06:29.604" v="465" actId="20577"/>
        <pc:sldMkLst>
          <pc:docMk/>
          <pc:sldMk cId="0" sldId="260"/>
        </pc:sldMkLst>
        <pc:spChg chg="mod">
          <ac:chgData name="Nhựt Anh Nguyễn" userId="f1fa6fac52e62906" providerId="LiveId" clId="{A8438C29-7847-49C6-B6FA-BB72395D053F}" dt="2024-12-07T07:06:29.604" v="465" actId="20577"/>
          <ac:spMkLst>
            <pc:docMk/>
            <pc:sldMk cId="0" sldId="260"/>
            <ac:spMk id="9" creationId="{00000000-0000-0000-0000-000000000000}"/>
          </ac:spMkLst>
        </pc:spChg>
      </pc:sldChg>
      <pc:sldChg chg="modSp mod modTransition">
        <pc:chgData name="Nhựt Anh Nguyễn" userId="f1fa6fac52e62906" providerId="LiveId" clId="{A8438C29-7847-49C6-B6FA-BB72395D053F}" dt="2024-12-07T06:50:05.458" v="185"/>
        <pc:sldMkLst>
          <pc:docMk/>
          <pc:sldMk cId="0" sldId="261"/>
        </pc:sldMkLst>
        <pc:spChg chg="mod">
          <ac:chgData name="Nhựt Anh Nguyễn" userId="f1fa6fac52e62906" providerId="LiveId" clId="{A8438C29-7847-49C6-B6FA-BB72395D053F}" dt="2024-12-07T06:45:08.120" v="16" actId="14100"/>
          <ac:spMkLst>
            <pc:docMk/>
            <pc:sldMk cId="0" sldId="261"/>
            <ac:spMk id="7" creationId="{00000000-0000-0000-0000-000000000000}"/>
          </ac:spMkLst>
        </pc:spChg>
      </pc:sldChg>
      <pc:sldChg chg="modSp mod modTransition">
        <pc:chgData name="Nhựt Anh Nguyễn" userId="f1fa6fac52e62906" providerId="LiveId" clId="{A8438C29-7847-49C6-B6FA-BB72395D053F}" dt="2024-12-07T06:50:05.458" v="185"/>
        <pc:sldMkLst>
          <pc:docMk/>
          <pc:sldMk cId="0" sldId="262"/>
        </pc:sldMkLst>
        <pc:spChg chg="mod">
          <ac:chgData name="Nhựt Anh Nguyễn" userId="f1fa6fac52e62906" providerId="LiveId" clId="{A8438C29-7847-49C6-B6FA-BB72395D053F}" dt="2024-12-07T06:45:11.538" v="17" actId="1038"/>
          <ac:spMkLst>
            <pc:docMk/>
            <pc:sldMk cId="0" sldId="262"/>
            <ac:spMk id="6" creationId="{00000000-0000-0000-0000-000000000000}"/>
          </ac:spMkLst>
        </pc:spChg>
      </pc:sldChg>
      <pc:sldChg chg="modTransition">
        <pc:chgData name="Nhựt Anh Nguyễn" userId="f1fa6fac52e62906" providerId="LiveId" clId="{A8438C29-7847-49C6-B6FA-BB72395D053F}" dt="2024-12-07T06:50:05.458" v="185"/>
        <pc:sldMkLst>
          <pc:docMk/>
          <pc:sldMk cId="0" sldId="263"/>
        </pc:sldMkLst>
      </pc:sldChg>
      <pc:sldChg chg="modTransition">
        <pc:chgData name="Nhựt Anh Nguyễn" userId="f1fa6fac52e62906" providerId="LiveId" clId="{A8438C29-7847-49C6-B6FA-BB72395D053F}" dt="2024-12-07T06:50:05.458" v="185"/>
        <pc:sldMkLst>
          <pc:docMk/>
          <pc:sldMk cId="0" sldId="264"/>
        </pc:sldMkLst>
      </pc:sldChg>
      <pc:sldChg chg="modSp mod modTransition">
        <pc:chgData name="Nhựt Anh Nguyễn" userId="f1fa6fac52e62906" providerId="LiveId" clId="{A8438C29-7847-49C6-B6FA-BB72395D053F}" dt="2024-12-07T07:18:45.094" v="580" actId="20577"/>
        <pc:sldMkLst>
          <pc:docMk/>
          <pc:sldMk cId="0" sldId="265"/>
        </pc:sldMkLst>
        <pc:spChg chg="mod">
          <ac:chgData name="Nhựt Anh Nguyễn" userId="f1fa6fac52e62906" providerId="LiveId" clId="{A8438C29-7847-49C6-B6FA-BB72395D053F}" dt="2024-12-07T07:18:45.094" v="580" actId="20577"/>
          <ac:spMkLst>
            <pc:docMk/>
            <pc:sldMk cId="0" sldId="265"/>
            <ac:spMk id="16" creationId="{00000000-0000-0000-0000-000000000000}"/>
          </ac:spMkLst>
        </pc:spChg>
      </pc:sldChg>
      <pc:sldChg chg="modSp mod modTransition">
        <pc:chgData name="Nhựt Anh Nguyễn" userId="f1fa6fac52e62906" providerId="LiveId" clId="{A8438C29-7847-49C6-B6FA-BB72395D053F}" dt="2024-12-07T07:18:51.681" v="581"/>
        <pc:sldMkLst>
          <pc:docMk/>
          <pc:sldMk cId="0" sldId="266"/>
        </pc:sldMkLst>
        <pc:spChg chg="mod">
          <ac:chgData name="Nhựt Anh Nguyễn" userId="f1fa6fac52e62906" providerId="LiveId" clId="{A8438C29-7847-49C6-B6FA-BB72395D053F}" dt="2024-12-07T07:18:51.681" v="581"/>
          <ac:spMkLst>
            <pc:docMk/>
            <pc:sldMk cId="0" sldId="266"/>
            <ac:spMk id="5" creationId="{00000000-0000-0000-0000-000000000000}"/>
          </ac:spMkLst>
        </pc:spChg>
      </pc:sldChg>
      <pc:sldChg chg="modSp mod modTransition">
        <pc:chgData name="Nhựt Anh Nguyễn" userId="f1fa6fac52e62906" providerId="LiveId" clId="{A8438C29-7847-49C6-B6FA-BB72395D053F}" dt="2024-12-07T07:18:55.725" v="582"/>
        <pc:sldMkLst>
          <pc:docMk/>
          <pc:sldMk cId="0" sldId="267"/>
        </pc:sldMkLst>
        <pc:spChg chg="mod">
          <ac:chgData name="Nhựt Anh Nguyễn" userId="f1fa6fac52e62906" providerId="LiveId" clId="{A8438C29-7847-49C6-B6FA-BB72395D053F}" dt="2024-12-07T07:18:55.725" v="582"/>
          <ac:spMkLst>
            <pc:docMk/>
            <pc:sldMk cId="0" sldId="267"/>
            <ac:spMk id="4" creationId="{00000000-0000-0000-0000-000000000000}"/>
          </ac:spMkLst>
        </pc:spChg>
      </pc:sldChg>
      <pc:sldChg chg="modSp mod modTransition">
        <pc:chgData name="Nhựt Anh Nguyễn" userId="f1fa6fac52e62906" providerId="LiveId" clId="{A8438C29-7847-49C6-B6FA-BB72395D053F}" dt="2024-12-07T07:18:58.391" v="583"/>
        <pc:sldMkLst>
          <pc:docMk/>
          <pc:sldMk cId="0" sldId="268"/>
        </pc:sldMkLst>
        <pc:spChg chg="mod">
          <ac:chgData name="Nhựt Anh Nguyễn" userId="f1fa6fac52e62906" providerId="LiveId" clId="{A8438C29-7847-49C6-B6FA-BB72395D053F}" dt="2024-12-07T07:18:58.391" v="583"/>
          <ac:spMkLst>
            <pc:docMk/>
            <pc:sldMk cId="0" sldId="268"/>
            <ac:spMk id="4" creationId="{00000000-0000-0000-0000-000000000000}"/>
          </ac:spMkLst>
        </pc:spChg>
      </pc:sldChg>
      <pc:sldChg chg="modSp mod modTransition">
        <pc:chgData name="Nhựt Anh Nguyễn" userId="f1fa6fac52e62906" providerId="LiveId" clId="{A8438C29-7847-49C6-B6FA-BB72395D053F}" dt="2024-12-07T07:19:20.341" v="622" actId="20577"/>
        <pc:sldMkLst>
          <pc:docMk/>
          <pc:sldMk cId="0" sldId="269"/>
        </pc:sldMkLst>
        <pc:spChg chg="mod">
          <ac:chgData name="Nhựt Anh Nguyễn" userId="f1fa6fac52e62906" providerId="LiveId" clId="{A8438C29-7847-49C6-B6FA-BB72395D053F}" dt="2024-12-07T07:19:20.341" v="622" actId="20577"/>
          <ac:spMkLst>
            <pc:docMk/>
            <pc:sldMk cId="0" sldId="269"/>
            <ac:spMk id="8" creationId="{00000000-0000-0000-0000-000000000000}"/>
          </ac:spMkLst>
        </pc:spChg>
      </pc:sldChg>
      <pc:sldChg chg="modSp mod modTransition">
        <pc:chgData name="Nhựt Anh Nguyễn" userId="f1fa6fac52e62906" providerId="LiveId" clId="{A8438C29-7847-49C6-B6FA-BB72395D053F}" dt="2024-12-07T07:19:23.644" v="623"/>
        <pc:sldMkLst>
          <pc:docMk/>
          <pc:sldMk cId="0" sldId="270"/>
        </pc:sldMkLst>
        <pc:spChg chg="mod">
          <ac:chgData name="Nhựt Anh Nguyễn" userId="f1fa6fac52e62906" providerId="LiveId" clId="{A8438C29-7847-49C6-B6FA-BB72395D053F}" dt="2024-12-07T07:19:23.644" v="623"/>
          <ac:spMkLst>
            <pc:docMk/>
            <pc:sldMk cId="0" sldId="270"/>
            <ac:spMk id="8" creationId="{00000000-0000-0000-0000-000000000000}"/>
          </ac:spMkLst>
        </pc:spChg>
      </pc:sldChg>
      <pc:sldChg chg="modSp mod modTransition">
        <pc:chgData name="Nhựt Anh Nguyễn" userId="f1fa6fac52e62906" providerId="LiveId" clId="{A8438C29-7847-49C6-B6FA-BB72395D053F}" dt="2024-12-07T07:19:26.389" v="624"/>
        <pc:sldMkLst>
          <pc:docMk/>
          <pc:sldMk cId="0" sldId="271"/>
        </pc:sldMkLst>
        <pc:spChg chg="mod">
          <ac:chgData name="Nhựt Anh Nguyễn" userId="f1fa6fac52e62906" providerId="LiveId" clId="{A8438C29-7847-49C6-B6FA-BB72395D053F}" dt="2024-12-07T07:19:26.389" v="624"/>
          <ac:spMkLst>
            <pc:docMk/>
            <pc:sldMk cId="0" sldId="271"/>
            <ac:spMk id="8" creationId="{00000000-0000-0000-0000-000000000000}"/>
          </ac:spMkLst>
        </pc:spChg>
      </pc:sldChg>
      <pc:sldChg chg="modTransition">
        <pc:chgData name="Nhựt Anh Nguyễn" userId="f1fa6fac52e62906" providerId="LiveId" clId="{A8438C29-7847-49C6-B6FA-BB72395D053F}" dt="2024-12-07T06:50:05.458" v="185"/>
        <pc:sldMkLst>
          <pc:docMk/>
          <pc:sldMk cId="0" sldId="272"/>
        </pc:sldMkLst>
      </pc:sldChg>
      <pc:sldChg chg="modTransition">
        <pc:chgData name="Nhựt Anh Nguyễn" userId="f1fa6fac52e62906" providerId="LiveId" clId="{A8438C29-7847-49C6-B6FA-BB72395D053F}" dt="2024-12-07T06:50:05.458" v="185"/>
        <pc:sldMkLst>
          <pc:docMk/>
          <pc:sldMk cId="0" sldId="273"/>
        </pc:sldMkLst>
      </pc:sldChg>
      <pc:sldChg chg="addSp delSp modSp mod modTransition">
        <pc:chgData name="Nhựt Anh Nguyễn" userId="f1fa6fac52e62906" providerId="LiveId" clId="{A8438C29-7847-49C6-B6FA-BB72395D053F}" dt="2024-12-07T07:20:51.582" v="661" actId="20577"/>
        <pc:sldMkLst>
          <pc:docMk/>
          <pc:sldMk cId="0" sldId="274"/>
        </pc:sldMkLst>
        <pc:spChg chg="del">
          <ac:chgData name="Nhựt Anh Nguyễn" userId="f1fa6fac52e62906" providerId="LiveId" clId="{A8438C29-7847-49C6-B6FA-BB72395D053F}" dt="2024-12-07T06:48:52.307" v="173" actId="478"/>
          <ac:spMkLst>
            <pc:docMk/>
            <pc:sldMk cId="0" sldId="274"/>
            <ac:spMk id="2" creationId="{00000000-0000-0000-0000-000000000000}"/>
          </ac:spMkLst>
        </pc:spChg>
        <pc:spChg chg="del">
          <ac:chgData name="Nhựt Anh Nguyễn" userId="f1fa6fac52e62906" providerId="LiveId" clId="{A8438C29-7847-49C6-B6FA-BB72395D053F}" dt="2024-12-07T06:48:51.792" v="172" actId="478"/>
          <ac:spMkLst>
            <pc:docMk/>
            <pc:sldMk cId="0" sldId="274"/>
            <ac:spMk id="3" creationId="{00000000-0000-0000-0000-000000000000}"/>
          </ac:spMkLst>
        </pc:spChg>
        <pc:spChg chg="del">
          <ac:chgData name="Nhựt Anh Nguyễn" userId="f1fa6fac52e62906" providerId="LiveId" clId="{A8438C29-7847-49C6-B6FA-BB72395D053F}" dt="2024-12-07T06:48:53.259" v="175" actId="478"/>
          <ac:spMkLst>
            <pc:docMk/>
            <pc:sldMk cId="0" sldId="274"/>
            <ac:spMk id="4" creationId="{00000000-0000-0000-0000-000000000000}"/>
          </ac:spMkLst>
        </pc:spChg>
        <pc:spChg chg="del">
          <ac:chgData name="Nhựt Anh Nguyễn" userId="f1fa6fac52e62906" providerId="LiveId" clId="{A8438C29-7847-49C6-B6FA-BB72395D053F}" dt="2024-12-07T06:48:52.754" v="174" actId="478"/>
          <ac:spMkLst>
            <pc:docMk/>
            <pc:sldMk cId="0" sldId="274"/>
            <ac:spMk id="5" creationId="{00000000-0000-0000-0000-000000000000}"/>
          </ac:spMkLst>
        </pc:spChg>
        <pc:spChg chg="mod">
          <ac:chgData name="Nhựt Anh Nguyễn" userId="f1fa6fac52e62906" providerId="LiveId" clId="{A8438C29-7847-49C6-B6FA-BB72395D053F}" dt="2024-12-07T06:48:50.191" v="171" actId="164"/>
          <ac:spMkLst>
            <pc:docMk/>
            <pc:sldMk cId="0" sldId="274"/>
            <ac:spMk id="6" creationId="{00000000-0000-0000-0000-000000000000}"/>
          </ac:spMkLst>
        </pc:spChg>
        <pc:spChg chg="mod">
          <ac:chgData name="Nhựt Anh Nguyễn" userId="f1fa6fac52e62906" providerId="LiveId" clId="{A8438C29-7847-49C6-B6FA-BB72395D053F}" dt="2024-12-07T06:48:50.191" v="171" actId="164"/>
          <ac:spMkLst>
            <pc:docMk/>
            <pc:sldMk cId="0" sldId="274"/>
            <ac:spMk id="7" creationId="{00000000-0000-0000-0000-000000000000}"/>
          </ac:spMkLst>
        </pc:spChg>
        <pc:spChg chg="mod">
          <ac:chgData name="Nhựt Anh Nguyễn" userId="f1fa6fac52e62906" providerId="LiveId" clId="{A8438C29-7847-49C6-B6FA-BB72395D053F}" dt="2024-12-07T06:48:50.191" v="171" actId="164"/>
          <ac:spMkLst>
            <pc:docMk/>
            <pc:sldMk cId="0" sldId="274"/>
            <ac:spMk id="8" creationId="{00000000-0000-0000-0000-000000000000}"/>
          </ac:spMkLst>
        </pc:spChg>
        <pc:spChg chg="mod">
          <ac:chgData name="Nhựt Anh Nguyễn" userId="f1fa6fac52e62906" providerId="LiveId" clId="{A8438C29-7847-49C6-B6FA-BB72395D053F}" dt="2024-12-07T06:48:50.191" v="171" actId="164"/>
          <ac:spMkLst>
            <pc:docMk/>
            <pc:sldMk cId="0" sldId="274"/>
            <ac:spMk id="9" creationId="{00000000-0000-0000-0000-000000000000}"/>
          </ac:spMkLst>
        </pc:spChg>
        <pc:spChg chg="mod">
          <ac:chgData name="Nhựt Anh Nguyễn" userId="f1fa6fac52e62906" providerId="LiveId" clId="{A8438C29-7847-49C6-B6FA-BB72395D053F}" dt="2024-12-07T07:20:51.582" v="661" actId="20577"/>
          <ac:spMkLst>
            <pc:docMk/>
            <pc:sldMk cId="0" sldId="274"/>
            <ac:spMk id="10" creationId="{00000000-0000-0000-0000-000000000000}"/>
          </ac:spMkLst>
        </pc:spChg>
        <pc:spChg chg="mod">
          <ac:chgData name="Nhựt Anh Nguyễn" userId="f1fa6fac52e62906" providerId="LiveId" clId="{A8438C29-7847-49C6-B6FA-BB72395D053F}" dt="2024-12-07T06:49:06.353" v="181" actId="404"/>
          <ac:spMkLst>
            <pc:docMk/>
            <pc:sldMk cId="0" sldId="274"/>
            <ac:spMk id="15" creationId="{8C2D12DB-D435-74FC-E96E-D0C13522A4CD}"/>
          </ac:spMkLst>
        </pc:spChg>
        <pc:spChg chg="mod">
          <ac:chgData name="Nhựt Anh Nguyễn" userId="f1fa6fac52e62906" providerId="LiveId" clId="{A8438C29-7847-49C6-B6FA-BB72395D053F}" dt="2024-12-07T06:49:06.353" v="181" actId="404"/>
          <ac:spMkLst>
            <pc:docMk/>
            <pc:sldMk cId="0" sldId="274"/>
            <ac:spMk id="16" creationId="{B57F4020-6B81-D23F-9F47-B1554AB2F004}"/>
          </ac:spMkLst>
        </pc:spChg>
        <pc:spChg chg="mod">
          <ac:chgData name="Nhựt Anh Nguyễn" userId="f1fa6fac52e62906" providerId="LiveId" clId="{A8438C29-7847-49C6-B6FA-BB72395D053F}" dt="2024-12-07T06:49:06.353" v="181" actId="404"/>
          <ac:spMkLst>
            <pc:docMk/>
            <pc:sldMk cId="0" sldId="274"/>
            <ac:spMk id="17" creationId="{A2A9BC61-4044-F2A3-28EB-3D79A158EF43}"/>
          </ac:spMkLst>
        </pc:spChg>
        <pc:spChg chg="mod">
          <ac:chgData name="Nhựt Anh Nguyễn" userId="f1fa6fac52e62906" providerId="LiveId" clId="{A8438C29-7847-49C6-B6FA-BB72395D053F}" dt="2024-12-07T06:49:06.353" v="181" actId="404"/>
          <ac:spMkLst>
            <pc:docMk/>
            <pc:sldMk cId="0" sldId="274"/>
            <ac:spMk id="18" creationId="{C162EB47-ED8D-616E-21C3-38754A38FCAD}"/>
          </ac:spMkLst>
        </pc:spChg>
        <pc:grpChg chg="add mod">
          <ac:chgData name="Nhựt Anh Nguyễn" userId="f1fa6fac52e62906" providerId="LiveId" clId="{A8438C29-7847-49C6-B6FA-BB72395D053F}" dt="2024-12-07T06:48:50.191" v="171" actId="164"/>
          <ac:grpSpMkLst>
            <pc:docMk/>
            <pc:sldMk cId="0" sldId="274"/>
            <ac:grpSpMk id="13" creationId="{835954F8-DA95-C4D9-C17C-706BD18FB9BC}"/>
          </ac:grpSpMkLst>
        </pc:grpChg>
        <pc:grpChg chg="add mod ord">
          <ac:chgData name="Nhựt Anh Nguyễn" userId="f1fa6fac52e62906" providerId="LiveId" clId="{A8438C29-7847-49C6-B6FA-BB72395D053F}" dt="2024-12-07T06:49:13.232" v="183" actId="167"/>
          <ac:grpSpMkLst>
            <pc:docMk/>
            <pc:sldMk cId="0" sldId="274"/>
            <ac:grpSpMk id="14" creationId="{83380909-AACC-E268-381F-6EF331DE4A98}"/>
          </ac:grpSpMkLst>
        </pc:grpChg>
      </pc:sldChg>
      <pc:sldChg chg="modSp mod modTransition">
        <pc:chgData name="Nhựt Anh Nguyễn" userId="f1fa6fac52e62906" providerId="LiveId" clId="{A8438C29-7847-49C6-B6FA-BB72395D053F}" dt="2024-12-07T07:20:57.393" v="662"/>
        <pc:sldMkLst>
          <pc:docMk/>
          <pc:sldMk cId="0" sldId="275"/>
        </pc:sldMkLst>
        <pc:spChg chg="mod">
          <ac:chgData name="Nhựt Anh Nguyễn" userId="f1fa6fac52e62906" providerId="LiveId" clId="{A8438C29-7847-49C6-B6FA-BB72395D053F}" dt="2024-12-07T07:20:57.393" v="662"/>
          <ac:spMkLst>
            <pc:docMk/>
            <pc:sldMk cId="0" sldId="275"/>
            <ac:spMk id="12" creationId="{00000000-0000-0000-0000-000000000000}"/>
          </ac:spMkLst>
        </pc:spChg>
      </pc:sldChg>
      <pc:sldChg chg="modSp mod modTransition">
        <pc:chgData name="Nhựt Anh Nguyễn" userId="f1fa6fac52e62906" providerId="LiveId" clId="{A8438C29-7847-49C6-B6FA-BB72395D053F}" dt="2024-12-07T06:50:05.458" v="185"/>
        <pc:sldMkLst>
          <pc:docMk/>
          <pc:sldMk cId="0" sldId="276"/>
        </pc:sldMkLst>
        <pc:spChg chg="mod">
          <ac:chgData name="Nhựt Anh Nguyễn" userId="f1fa6fac52e62906" providerId="LiveId" clId="{A8438C29-7847-49C6-B6FA-BB72395D053F}" dt="2024-12-07T06:45:27.654" v="18" actId="14100"/>
          <ac:spMkLst>
            <pc:docMk/>
            <pc:sldMk cId="0" sldId="276"/>
            <ac:spMk id="7" creationId="{00000000-0000-0000-0000-000000000000}"/>
          </ac:spMkLst>
        </pc:spChg>
      </pc:sldChg>
      <pc:sldChg chg="modTransition">
        <pc:chgData name="Nhựt Anh Nguyễn" userId="f1fa6fac52e62906" providerId="LiveId" clId="{A8438C29-7847-49C6-B6FA-BB72395D053F}" dt="2024-12-07T06:50:05.458" v="185"/>
        <pc:sldMkLst>
          <pc:docMk/>
          <pc:sldMk cId="0" sldId="277"/>
        </pc:sldMkLst>
      </pc:sldChg>
      <pc:sldChg chg="addSp delSp modSp mod modTransition">
        <pc:chgData name="Nhựt Anh Nguyễn" userId="f1fa6fac52e62906" providerId="LiveId" clId="{A8438C29-7847-49C6-B6FA-BB72395D053F}" dt="2024-12-07T07:53:03.411" v="810"/>
        <pc:sldMkLst>
          <pc:docMk/>
          <pc:sldMk cId="0" sldId="278"/>
        </pc:sldMkLst>
        <pc:spChg chg="mod">
          <ac:chgData name="Nhựt Anh Nguyễn" userId="f1fa6fac52e62906" providerId="LiveId" clId="{A8438C29-7847-49C6-B6FA-BB72395D053F}" dt="2024-12-07T07:06:57.797" v="467" actId="1038"/>
          <ac:spMkLst>
            <pc:docMk/>
            <pc:sldMk cId="0" sldId="278"/>
            <ac:spMk id="2" creationId="{00000000-0000-0000-0000-000000000000}"/>
          </ac:spMkLst>
        </pc:spChg>
        <pc:spChg chg="mod">
          <ac:chgData name="Nhựt Anh Nguyễn" userId="f1fa6fac52e62906" providerId="LiveId" clId="{A8438C29-7847-49C6-B6FA-BB72395D053F}" dt="2024-12-07T07:53:03.411" v="810"/>
          <ac:spMkLst>
            <pc:docMk/>
            <pc:sldMk cId="0" sldId="278"/>
            <ac:spMk id="10" creationId="{CADB321B-DF35-0ACA-BFD3-ED152B85FF1D}"/>
          </ac:spMkLst>
        </pc:spChg>
        <pc:spChg chg="mod">
          <ac:chgData name="Nhựt Anh Nguyễn" userId="f1fa6fac52e62906" providerId="LiveId" clId="{A8438C29-7847-49C6-B6FA-BB72395D053F}" dt="2024-12-07T07:53:03.411" v="810"/>
          <ac:spMkLst>
            <pc:docMk/>
            <pc:sldMk cId="0" sldId="278"/>
            <ac:spMk id="11" creationId="{C1A07175-7857-9A63-C7D3-C5585A9984EF}"/>
          </ac:spMkLst>
        </pc:spChg>
        <pc:grpChg chg="del">
          <ac:chgData name="Nhựt Anh Nguyễn" userId="f1fa6fac52e62906" providerId="LiveId" clId="{A8438C29-7847-49C6-B6FA-BB72395D053F}" dt="2024-12-07T07:53:02.648" v="809" actId="478"/>
          <ac:grpSpMkLst>
            <pc:docMk/>
            <pc:sldMk cId="0" sldId="278"/>
            <ac:grpSpMk id="5" creationId="{00000000-0000-0000-0000-000000000000}"/>
          </ac:grpSpMkLst>
        </pc:grpChg>
        <pc:grpChg chg="add mod">
          <ac:chgData name="Nhựt Anh Nguyễn" userId="f1fa6fac52e62906" providerId="LiveId" clId="{A8438C29-7847-49C6-B6FA-BB72395D053F}" dt="2024-12-07T07:53:03.411" v="810"/>
          <ac:grpSpMkLst>
            <pc:docMk/>
            <pc:sldMk cId="0" sldId="278"/>
            <ac:grpSpMk id="9" creationId="{B0EC1B07-DDDE-5EE2-4C81-2867D1E6E878}"/>
          </ac:grpSpMkLst>
        </pc:grpChg>
      </pc:sldChg>
      <pc:sldChg chg="addSp delSp modSp mod modTransition">
        <pc:chgData name="Nhựt Anh Nguyễn" userId="f1fa6fac52e62906" providerId="LiveId" clId="{A8438C29-7847-49C6-B6FA-BB72395D053F}" dt="2024-12-07T07:53:07.023" v="812"/>
        <pc:sldMkLst>
          <pc:docMk/>
          <pc:sldMk cId="0" sldId="279"/>
        </pc:sldMkLst>
        <pc:spChg chg="mod">
          <ac:chgData name="Nhựt Anh Nguyễn" userId="f1fa6fac52e62906" providerId="LiveId" clId="{A8438C29-7847-49C6-B6FA-BB72395D053F}" dt="2024-12-07T07:53:07.023" v="812"/>
          <ac:spMkLst>
            <pc:docMk/>
            <pc:sldMk cId="0" sldId="279"/>
            <ac:spMk id="9" creationId="{C64DB12E-3493-A036-D1B8-8D60C310E18A}"/>
          </ac:spMkLst>
        </pc:spChg>
        <pc:spChg chg="mod">
          <ac:chgData name="Nhựt Anh Nguyễn" userId="f1fa6fac52e62906" providerId="LiveId" clId="{A8438C29-7847-49C6-B6FA-BB72395D053F}" dt="2024-12-07T07:53:07.023" v="812"/>
          <ac:spMkLst>
            <pc:docMk/>
            <pc:sldMk cId="0" sldId="279"/>
            <ac:spMk id="10" creationId="{1E79ACF5-634C-2C9C-F4BF-1DC1433D4137}"/>
          </ac:spMkLst>
        </pc:spChg>
        <pc:grpChg chg="del">
          <ac:chgData name="Nhựt Anh Nguyễn" userId="f1fa6fac52e62906" providerId="LiveId" clId="{A8438C29-7847-49C6-B6FA-BB72395D053F}" dt="2024-12-07T07:53:06.208" v="811" actId="478"/>
          <ac:grpSpMkLst>
            <pc:docMk/>
            <pc:sldMk cId="0" sldId="279"/>
            <ac:grpSpMk id="4" creationId="{00000000-0000-0000-0000-000000000000}"/>
          </ac:grpSpMkLst>
        </pc:grpChg>
        <pc:grpChg chg="add mod">
          <ac:chgData name="Nhựt Anh Nguyễn" userId="f1fa6fac52e62906" providerId="LiveId" clId="{A8438C29-7847-49C6-B6FA-BB72395D053F}" dt="2024-12-07T07:53:07.023" v="812"/>
          <ac:grpSpMkLst>
            <pc:docMk/>
            <pc:sldMk cId="0" sldId="279"/>
            <ac:grpSpMk id="8" creationId="{86E7051C-3F3F-E44C-9D3A-B2F431D2F302}"/>
          </ac:grpSpMkLst>
        </pc:grpChg>
      </pc:sldChg>
      <pc:sldChg chg="modTransition">
        <pc:chgData name="Nhựt Anh Nguyễn" userId="f1fa6fac52e62906" providerId="LiveId" clId="{A8438C29-7847-49C6-B6FA-BB72395D053F}" dt="2024-12-07T06:50:05.458" v="185"/>
        <pc:sldMkLst>
          <pc:docMk/>
          <pc:sldMk cId="0" sldId="280"/>
        </pc:sldMkLst>
      </pc:sldChg>
      <pc:sldChg chg="modSp mod modTransition">
        <pc:chgData name="Nhựt Anh Nguyễn" userId="f1fa6fac52e62906" providerId="LiveId" clId="{A8438C29-7847-49C6-B6FA-BB72395D053F}" dt="2024-12-07T07:21:13.273" v="709" actId="20577"/>
        <pc:sldMkLst>
          <pc:docMk/>
          <pc:sldMk cId="0" sldId="281"/>
        </pc:sldMkLst>
        <pc:spChg chg="mod">
          <ac:chgData name="Nhựt Anh Nguyễn" userId="f1fa6fac52e62906" providerId="LiveId" clId="{A8438C29-7847-49C6-B6FA-BB72395D053F}" dt="2024-12-07T07:21:13.273" v="709" actId="20577"/>
          <ac:spMkLst>
            <pc:docMk/>
            <pc:sldMk cId="0" sldId="281"/>
            <ac:spMk id="5" creationId="{00000000-0000-0000-0000-000000000000}"/>
          </ac:spMkLst>
        </pc:spChg>
      </pc:sldChg>
      <pc:sldChg chg="modSp mod modTransition">
        <pc:chgData name="Nhựt Anh Nguyễn" userId="f1fa6fac52e62906" providerId="LiveId" clId="{A8438C29-7847-49C6-B6FA-BB72395D053F}" dt="2024-12-07T07:21:19.062" v="732" actId="20577"/>
        <pc:sldMkLst>
          <pc:docMk/>
          <pc:sldMk cId="0" sldId="282"/>
        </pc:sldMkLst>
        <pc:spChg chg="ord">
          <ac:chgData name="Nhựt Anh Nguyễn" userId="f1fa6fac52e62906" providerId="LiveId" clId="{A8438C29-7847-49C6-B6FA-BB72395D053F}" dt="2024-12-07T07:07:55.348" v="475" actId="166"/>
          <ac:spMkLst>
            <pc:docMk/>
            <pc:sldMk cId="0" sldId="282"/>
            <ac:spMk id="2" creationId="{00000000-0000-0000-0000-000000000000}"/>
          </ac:spMkLst>
        </pc:spChg>
        <pc:spChg chg="ord">
          <ac:chgData name="Nhựt Anh Nguyễn" userId="f1fa6fac52e62906" providerId="LiveId" clId="{A8438C29-7847-49C6-B6FA-BB72395D053F}" dt="2024-12-07T07:07:55.039" v="474" actId="166"/>
          <ac:spMkLst>
            <pc:docMk/>
            <pc:sldMk cId="0" sldId="282"/>
            <ac:spMk id="3" creationId="{00000000-0000-0000-0000-000000000000}"/>
          </ac:spMkLst>
        </pc:spChg>
        <pc:spChg chg="mod">
          <ac:chgData name="Nhựt Anh Nguyễn" userId="f1fa6fac52e62906" providerId="LiveId" clId="{A8438C29-7847-49C6-B6FA-BB72395D053F}" dt="2024-12-07T07:21:19.062" v="732" actId="20577"/>
          <ac:spMkLst>
            <pc:docMk/>
            <pc:sldMk cId="0" sldId="282"/>
            <ac:spMk id="8" creationId="{00000000-0000-0000-0000-000000000000}"/>
          </ac:spMkLst>
        </pc:spChg>
        <pc:spChg chg="mod">
          <ac:chgData name="Nhựt Anh Nguyễn" userId="f1fa6fac52e62906" providerId="LiveId" clId="{A8438C29-7847-49C6-B6FA-BB72395D053F}" dt="2024-12-07T07:07:35.393" v="471" actId="1076"/>
          <ac:spMkLst>
            <pc:docMk/>
            <pc:sldMk cId="0" sldId="282"/>
            <ac:spMk id="9" creationId="{00000000-0000-0000-0000-000000000000}"/>
          </ac:spMkLst>
        </pc:spChg>
        <pc:spChg chg="mod">
          <ac:chgData name="Nhựt Anh Nguyễn" userId="f1fa6fac52e62906" providerId="LiveId" clId="{A8438C29-7847-49C6-B6FA-BB72395D053F}" dt="2024-12-07T07:07:30.462" v="469" actId="1076"/>
          <ac:spMkLst>
            <pc:docMk/>
            <pc:sldMk cId="0" sldId="282"/>
            <ac:spMk id="10" creationId="{00000000-0000-0000-0000-000000000000}"/>
          </ac:spMkLst>
        </pc:spChg>
      </pc:sldChg>
      <pc:sldChg chg="modSp mod modTransition">
        <pc:chgData name="Nhựt Anh Nguyễn" userId="f1fa6fac52e62906" providerId="LiveId" clId="{A8438C29-7847-49C6-B6FA-BB72395D053F}" dt="2024-12-07T07:21:25.802" v="733"/>
        <pc:sldMkLst>
          <pc:docMk/>
          <pc:sldMk cId="0" sldId="283"/>
        </pc:sldMkLst>
        <pc:spChg chg="mod">
          <ac:chgData name="Nhựt Anh Nguyễn" userId="f1fa6fac52e62906" providerId="LiveId" clId="{A8438C29-7847-49C6-B6FA-BB72395D053F}" dt="2024-12-07T07:21:25.802" v="733"/>
          <ac:spMkLst>
            <pc:docMk/>
            <pc:sldMk cId="0" sldId="283"/>
            <ac:spMk id="8" creationId="{00000000-0000-0000-0000-000000000000}"/>
          </ac:spMkLst>
        </pc:spChg>
      </pc:sldChg>
      <pc:sldChg chg="modTransition">
        <pc:chgData name="Nhựt Anh Nguyễn" userId="f1fa6fac52e62906" providerId="LiveId" clId="{A8438C29-7847-49C6-B6FA-BB72395D053F}" dt="2024-12-07T06:50:05.458" v="185"/>
        <pc:sldMkLst>
          <pc:docMk/>
          <pc:sldMk cId="0" sldId="284"/>
        </pc:sldMkLst>
      </pc:sldChg>
      <pc:sldChg chg="modTransition">
        <pc:chgData name="Nhựt Anh Nguyễn" userId="f1fa6fac52e62906" providerId="LiveId" clId="{A8438C29-7847-49C6-B6FA-BB72395D053F}" dt="2024-12-07T06:50:05.458" v="185"/>
        <pc:sldMkLst>
          <pc:docMk/>
          <pc:sldMk cId="0" sldId="285"/>
        </pc:sldMkLst>
      </pc:sldChg>
      <pc:sldChg chg="addSp delSp modSp mod modTransition">
        <pc:chgData name="Nhựt Anh Nguyễn" userId="f1fa6fac52e62906" providerId="LiveId" clId="{A8438C29-7847-49C6-B6FA-BB72395D053F}" dt="2024-12-07T07:14:40.442" v="523" actId="207"/>
        <pc:sldMkLst>
          <pc:docMk/>
          <pc:sldMk cId="0" sldId="286"/>
        </pc:sldMkLst>
        <pc:spChg chg="del mod">
          <ac:chgData name="Nhựt Anh Nguyễn" userId="f1fa6fac52e62906" providerId="LiveId" clId="{A8438C29-7847-49C6-B6FA-BB72395D053F}" dt="2024-12-07T07:13:20.135" v="505" actId="478"/>
          <ac:spMkLst>
            <pc:docMk/>
            <pc:sldMk cId="0" sldId="286"/>
            <ac:spMk id="6" creationId="{00000000-0000-0000-0000-000000000000}"/>
          </ac:spMkLst>
        </pc:spChg>
        <pc:spChg chg="mod">
          <ac:chgData name="Nhựt Anh Nguyễn" userId="f1fa6fac52e62906" providerId="LiveId" clId="{A8438C29-7847-49C6-B6FA-BB72395D053F}" dt="2024-12-07T07:14:40.442" v="523" actId="207"/>
          <ac:spMkLst>
            <pc:docMk/>
            <pc:sldMk cId="0" sldId="286"/>
            <ac:spMk id="9" creationId="{00000000-0000-0000-0000-000000000000}"/>
          </ac:spMkLst>
        </pc:spChg>
        <pc:spChg chg="mod">
          <ac:chgData name="Nhựt Anh Nguyễn" userId="f1fa6fac52e62906" providerId="LiveId" clId="{A8438C29-7847-49C6-B6FA-BB72395D053F}" dt="2024-12-07T07:13:42.957" v="514" actId="1076"/>
          <ac:spMkLst>
            <pc:docMk/>
            <pc:sldMk cId="0" sldId="286"/>
            <ac:spMk id="10" creationId="{00000000-0000-0000-0000-000000000000}"/>
          </ac:spMkLst>
        </pc:spChg>
        <pc:spChg chg="add del mod">
          <ac:chgData name="Nhựt Anh Nguyễn" userId="f1fa6fac52e62906" providerId="LiveId" clId="{A8438C29-7847-49C6-B6FA-BB72395D053F}" dt="2024-12-07T07:13:40.603" v="513" actId="478"/>
          <ac:spMkLst>
            <pc:docMk/>
            <pc:sldMk cId="0" sldId="286"/>
            <ac:spMk id="14" creationId="{48E44FBB-7BA4-CBAE-CD13-FEB617FD5F56}"/>
          </ac:spMkLst>
        </pc:spChg>
        <pc:spChg chg="add mod">
          <ac:chgData name="Nhựt Anh Nguyễn" userId="f1fa6fac52e62906" providerId="LiveId" clId="{A8438C29-7847-49C6-B6FA-BB72395D053F}" dt="2024-12-07T07:13:38.651" v="511" actId="1076"/>
          <ac:spMkLst>
            <pc:docMk/>
            <pc:sldMk cId="0" sldId="286"/>
            <ac:spMk id="15" creationId="{CA84BC5D-CE81-2347-90CA-468324CF3153}"/>
          </ac:spMkLst>
        </pc:spChg>
      </pc:sldChg>
      <pc:sldChg chg="addSp modSp mod modTransition">
        <pc:chgData name="Nhựt Anh Nguyễn" userId="f1fa6fac52e62906" providerId="LiveId" clId="{A8438C29-7847-49C6-B6FA-BB72395D053F}" dt="2024-12-07T07:15:26.390" v="528" actId="1076"/>
        <pc:sldMkLst>
          <pc:docMk/>
          <pc:sldMk cId="0" sldId="287"/>
        </pc:sldMkLst>
        <pc:spChg chg="mod">
          <ac:chgData name="Nhựt Anh Nguyễn" userId="f1fa6fac52e62906" providerId="LiveId" clId="{A8438C29-7847-49C6-B6FA-BB72395D053F}" dt="2024-12-07T06:45:37.430" v="19" actId="14100"/>
          <ac:spMkLst>
            <pc:docMk/>
            <pc:sldMk cId="0" sldId="287"/>
            <ac:spMk id="8" creationId="{00000000-0000-0000-0000-000000000000}"/>
          </ac:spMkLst>
        </pc:spChg>
        <pc:spChg chg="add mod">
          <ac:chgData name="Nhựt Anh Nguyễn" userId="f1fa6fac52e62906" providerId="LiveId" clId="{A8438C29-7847-49C6-B6FA-BB72395D053F}" dt="2024-12-07T07:15:26.390" v="528" actId="1076"/>
          <ac:spMkLst>
            <pc:docMk/>
            <pc:sldMk cId="0" sldId="287"/>
            <ac:spMk id="12" creationId="{2809AEB1-9367-76A4-C05C-4893E66DF6DE}"/>
          </ac:spMkLst>
        </pc:spChg>
        <pc:spChg chg="add mod">
          <ac:chgData name="Nhựt Anh Nguyễn" userId="f1fa6fac52e62906" providerId="LiveId" clId="{A8438C29-7847-49C6-B6FA-BB72395D053F}" dt="2024-12-07T07:15:26.390" v="528" actId="1076"/>
          <ac:spMkLst>
            <pc:docMk/>
            <pc:sldMk cId="0" sldId="287"/>
            <ac:spMk id="13" creationId="{476D8CD2-7D59-9232-AC39-CA357A083025}"/>
          </ac:spMkLst>
        </pc:spChg>
      </pc:sldChg>
      <pc:sldChg chg="addSp delSp modSp mod modTransition">
        <pc:chgData name="Nhựt Anh Nguyễn" userId="f1fa6fac52e62906" providerId="LiveId" clId="{A8438C29-7847-49C6-B6FA-BB72395D053F}" dt="2024-12-07T07:15:02.053" v="525" actId="21"/>
        <pc:sldMkLst>
          <pc:docMk/>
          <pc:sldMk cId="0" sldId="288"/>
        </pc:sldMkLst>
        <pc:spChg chg="mod">
          <ac:chgData name="Nhựt Anh Nguyễn" userId="f1fa6fac52e62906" providerId="LiveId" clId="{A8438C29-7847-49C6-B6FA-BB72395D053F}" dt="2024-12-07T06:45:41.205" v="20" actId="14100"/>
          <ac:spMkLst>
            <pc:docMk/>
            <pc:sldMk cId="0" sldId="288"/>
            <ac:spMk id="3" creationId="{00000000-0000-0000-0000-000000000000}"/>
          </ac:spMkLst>
        </pc:spChg>
        <pc:spChg chg="add del mod">
          <ac:chgData name="Nhựt Anh Nguyễn" userId="f1fa6fac52e62906" providerId="LiveId" clId="{A8438C29-7847-49C6-B6FA-BB72395D053F}" dt="2024-12-07T07:15:02.053" v="525" actId="21"/>
          <ac:spMkLst>
            <pc:docMk/>
            <pc:sldMk cId="0" sldId="288"/>
            <ac:spMk id="15" creationId="{50EBACC9-6957-3BB1-AFFA-BC765A8D4758}"/>
          </ac:spMkLst>
        </pc:spChg>
      </pc:sldChg>
      <pc:sldChg chg="modSp mod modTransition">
        <pc:chgData name="Nhựt Anh Nguyễn" userId="f1fa6fac52e62906" providerId="LiveId" clId="{A8438C29-7847-49C6-B6FA-BB72395D053F}" dt="2024-12-07T06:50:05.458" v="185"/>
        <pc:sldMkLst>
          <pc:docMk/>
          <pc:sldMk cId="0" sldId="289"/>
        </pc:sldMkLst>
        <pc:spChg chg="mod">
          <ac:chgData name="Nhựt Anh Nguyễn" userId="f1fa6fac52e62906" providerId="LiveId" clId="{A8438C29-7847-49C6-B6FA-BB72395D053F}" dt="2024-12-07T06:45:44.163" v="21" actId="14100"/>
          <ac:spMkLst>
            <pc:docMk/>
            <pc:sldMk cId="0" sldId="289"/>
            <ac:spMk id="7" creationId="{00000000-0000-0000-0000-000000000000}"/>
          </ac:spMkLst>
        </pc:spChg>
      </pc:sldChg>
      <pc:sldChg chg="addSp delSp modSp mod modTransition">
        <pc:chgData name="Nhựt Anh Nguyễn" userId="f1fa6fac52e62906" providerId="LiveId" clId="{A8438C29-7847-49C6-B6FA-BB72395D053F}" dt="2024-12-07T07:52:41.993" v="808"/>
        <pc:sldMkLst>
          <pc:docMk/>
          <pc:sldMk cId="0" sldId="290"/>
        </pc:sldMkLst>
        <pc:spChg chg="mod">
          <ac:chgData name="Nhựt Anh Nguyễn" userId="f1fa6fac52e62906" providerId="LiveId" clId="{A8438C29-7847-49C6-B6FA-BB72395D053F}" dt="2024-12-07T06:45:47.311" v="23" actId="1038"/>
          <ac:spMkLst>
            <pc:docMk/>
            <pc:sldMk cId="0" sldId="290"/>
            <ac:spMk id="5" creationId="{00000000-0000-0000-0000-000000000000}"/>
          </ac:spMkLst>
        </pc:spChg>
        <pc:spChg chg="mod">
          <ac:chgData name="Nhựt Anh Nguyễn" userId="f1fa6fac52e62906" providerId="LiveId" clId="{A8438C29-7847-49C6-B6FA-BB72395D053F}" dt="2024-12-07T06:45:46.758" v="22" actId="14100"/>
          <ac:spMkLst>
            <pc:docMk/>
            <pc:sldMk cId="0" sldId="290"/>
            <ac:spMk id="6" creationId="{00000000-0000-0000-0000-000000000000}"/>
          </ac:spMkLst>
        </pc:spChg>
        <pc:spChg chg="mod">
          <ac:chgData name="Nhựt Anh Nguyễn" userId="f1fa6fac52e62906" providerId="LiveId" clId="{A8438C29-7847-49C6-B6FA-BB72395D053F}" dt="2024-12-07T07:52:41.993" v="808"/>
          <ac:spMkLst>
            <pc:docMk/>
            <pc:sldMk cId="0" sldId="290"/>
            <ac:spMk id="9" creationId="{3FB93E54-BF98-4D75-4C47-67176363E7DA}"/>
          </ac:spMkLst>
        </pc:spChg>
        <pc:spChg chg="mod">
          <ac:chgData name="Nhựt Anh Nguyễn" userId="f1fa6fac52e62906" providerId="LiveId" clId="{A8438C29-7847-49C6-B6FA-BB72395D053F}" dt="2024-12-07T07:52:41.993" v="808"/>
          <ac:spMkLst>
            <pc:docMk/>
            <pc:sldMk cId="0" sldId="290"/>
            <ac:spMk id="10" creationId="{A7A72060-D623-4079-7635-4E1BE03794AE}"/>
          </ac:spMkLst>
        </pc:spChg>
        <pc:grpChg chg="del">
          <ac:chgData name="Nhựt Anh Nguyễn" userId="f1fa6fac52e62906" providerId="LiveId" clId="{A8438C29-7847-49C6-B6FA-BB72395D053F}" dt="2024-12-07T07:52:41.140" v="807" actId="478"/>
          <ac:grpSpMkLst>
            <pc:docMk/>
            <pc:sldMk cId="0" sldId="290"/>
            <ac:grpSpMk id="2" creationId="{00000000-0000-0000-0000-000000000000}"/>
          </ac:grpSpMkLst>
        </pc:grpChg>
        <pc:grpChg chg="add mod">
          <ac:chgData name="Nhựt Anh Nguyễn" userId="f1fa6fac52e62906" providerId="LiveId" clId="{A8438C29-7847-49C6-B6FA-BB72395D053F}" dt="2024-12-07T07:52:41.993" v="808"/>
          <ac:grpSpMkLst>
            <pc:docMk/>
            <pc:sldMk cId="0" sldId="290"/>
            <ac:grpSpMk id="8" creationId="{BC5845D8-93BB-BEF7-FDF3-FBA7CDEDD875}"/>
          </ac:grpSpMkLst>
        </pc:grpChg>
      </pc:sldChg>
      <pc:sldChg chg="modTransition">
        <pc:chgData name="Nhựt Anh Nguyễn" userId="f1fa6fac52e62906" providerId="LiveId" clId="{A8438C29-7847-49C6-B6FA-BB72395D053F}" dt="2024-12-07T06:50:05.458" v="185"/>
        <pc:sldMkLst>
          <pc:docMk/>
          <pc:sldMk cId="0" sldId="291"/>
        </pc:sldMkLst>
      </pc:sldChg>
      <pc:sldChg chg="modSp mod modTransition">
        <pc:chgData name="Nhựt Anh Nguyễn" userId="f1fa6fac52e62906" providerId="LiveId" clId="{A8438C29-7847-49C6-B6FA-BB72395D053F}" dt="2024-12-07T07:52:32.346" v="806" actId="1076"/>
        <pc:sldMkLst>
          <pc:docMk/>
          <pc:sldMk cId="0" sldId="292"/>
        </pc:sldMkLst>
        <pc:spChg chg="mod">
          <ac:chgData name="Nhựt Anh Nguyễn" userId="f1fa6fac52e62906" providerId="LiveId" clId="{A8438C29-7847-49C6-B6FA-BB72395D053F}" dt="2024-12-07T07:52:26.324" v="804" actId="1076"/>
          <ac:spMkLst>
            <pc:docMk/>
            <pc:sldMk cId="0" sldId="292"/>
            <ac:spMk id="3" creationId="{00000000-0000-0000-0000-000000000000}"/>
          </ac:spMkLst>
        </pc:spChg>
        <pc:spChg chg="mod">
          <ac:chgData name="Nhựt Anh Nguyễn" userId="f1fa6fac52e62906" providerId="LiveId" clId="{A8438C29-7847-49C6-B6FA-BB72395D053F}" dt="2024-12-07T07:52:32.346" v="806" actId="1076"/>
          <ac:spMkLst>
            <pc:docMk/>
            <pc:sldMk cId="0" sldId="292"/>
            <ac:spMk id="4" creationId="{00000000-0000-0000-0000-000000000000}"/>
          </ac:spMkLst>
        </pc:spChg>
      </pc:sldChg>
      <pc:sldChg chg="modTransition">
        <pc:chgData name="Nhựt Anh Nguyễn" userId="f1fa6fac52e62906" providerId="LiveId" clId="{A8438C29-7847-49C6-B6FA-BB72395D053F}" dt="2024-12-07T06:50:05.458" v="185"/>
        <pc:sldMkLst>
          <pc:docMk/>
          <pc:sldMk cId="0" sldId="293"/>
        </pc:sldMkLst>
      </pc:sldChg>
      <pc:sldChg chg="modTransition">
        <pc:chgData name="Nhựt Anh Nguyễn" userId="f1fa6fac52e62906" providerId="LiveId" clId="{A8438C29-7847-49C6-B6FA-BB72395D053F}" dt="2024-12-07T06:50:05.458" v="185"/>
        <pc:sldMkLst>
          <pc:docMk/>
          <pc:sldMk cId="0" sldId="294"/>
        </pc:sldMkLst>
      </pc:sldChg>
      <pc:sldChg chg="addSp modSp mod modTransition">
        <pc:chgData name="Nhựt Anh Nguyễn" userId="f1fa6fac52e62906" providerId="LiveId" clId="{A8438C29-7847-49C6-B6FA-BB72395D053F}" dt="2024-12-07T07:29:11.504" v="799" actId="171"/>
        <pc:sldMkLst>
          <pc:docMk/>
          <pc:sldMk cId="0" sldId="295"/>
        </pc:sldMkLst>
        <pc:spChg chg="ord">
          <ac:chgData name="Nhựt Anh Nguyễn" userId="f1fa6fac52e62906" providerId="LiveId" clId="{A8438C29-7847-49C6-B6FA-BB72395D053F}" dt="2024-12-07T07:29:01.774" v="798" actId="167"/>
          <ac:spMkLst>
            <pc:docMk/>
            <pc:sldMk cId="0" sldId="295"/>
            <ac:spMk id="5" creationId="{00000000-0000-0000-0000-000000000000}"/>
          </ac:spMkLst>
        </pc:spChg>
        <pc:spChg chg="mod">
          <ac:chgData name="Nhựt Anh Nguyễn" userId="f1fa6fac52e62906" providerId="LiveId" clId="{A8438C29-7847-49C6-B6FA-BB72395D053F}" dt="2024-12-07T06:45:54.112" v="24" actId="14100"/>
          <ac:spMkLst>
            <pc:docMk/>
            <pc:sldMk cId="0" sldId="295"/>
            <ac:spMk id="6" creationId="{00000000-0000-0000-0000-000000000000}"/>
          </ac:spMkLst>
        </pc:spChg>
        <pc:spChg chg="mod">
          <ac:chgData name="Nhựt Anh Nguyễn" userId="f1fa6fac52e62906" providerId="LiveId" clId="{A8438C29-7847-49C6-B6FA-BB72395D053F}" dt="2024-12-07T06:46:12.065" v="152" actId="14100"/>
          <ac:spMkLst>
            <pc:docMk/>
            <pc:sldMk cId="0" sldId="295"/>
            <ac:spMk id="7" creationId="{00000000-0000-0000-0000-000000000000}"/>
          </ac:spMkLst>
        </pc:spChg>
        <pc:spChg chg="add mod ord">
          <ac:chgData name="Nhựt Anh Nguyễn" userId="f1fa6fac52e62906" providerId="LiveId" clId="{A8438C29-7847-49C6-B6FA-BB72395D053F}" dt="2024-12-07T07:29:11.504" v="799" actId="171"/>
          <ac:spMkLst>
            <pc:docMk/>
            <pc:sldMk cId="0" sldId="295"/>
            <ac:spMk id="9" creationId="{FAA4E6C3-44CA-62F6-5060-AAE9FFD1173A}"/>
          </ac:spMkLst>
        </pc:spChg>
        <pc:spChg chg="add mod ord">
          <ac:chgData name="Nhựt Anh Nguyễn" userId="f1fa6fac52e62906" providerId="LiveId" clId="{A8438C29-7847-49C6-B6FA-BB72395D053F}" dt="2024-12-07T07:28:59.458" v="797" actId="167"/>
          <ac:spMkLst>
            <pc:docMk/>
            <pc:sldMk cId="0" sldId="295"/>
            <ac:spMk id="10" creationId="{D7E60887-E7E9-175B-A327-9C1F65C90280}"/>
          </ac:spMkLst>
        </pc:spChg>
      </pc:sldChg>
      <pc:sldChg chg="addSp delSp modSp mod modTransition">
        <pc:chgData name="Nhựt Anh Nguyễn" userId="f1fa6fac52e62906" providerId="LiveId" clId="{A8438C29-7847-49C6-B6FA-BB72395D053F}" dt="2024-12-07T07:27:54.014" v="791" actId="1076"/>
        <pc:sldMkLst>
          <pc:docMk/>
          <pc:sldMk cId="0" sldId="296"/>
        </pc:sldMkLst>
        <pc:spChg chg="mod">
          <ac:chgData name="Nhựt Anh Nguyễn" userId="f1fa6fac52e62906" providerId="LiveId" clId="{A8438C29-7847-49C6-B6FA-BB72395D053F}" dt="2024-12-07T07:27:10.594" v="779" actId="255"/>
          <ac:spMkLst>
            <pc:docMk/>
            <pc:sldMk cId="0" sldId="296"/>
            <ac:spMk id="5" creationId="{00000000-0000-0000-0000-000000000000}"/>
          </ac:spMkLst>
        </pc:spChg>
        <pc:spChg chg="del mod">
          <ac:chgData name="Nhựt Anh Nguyễn" userId="f1fa6fac52e62906" providerId="LiveId" clId="{A8438C29-7847-49C6-B6FA-BB72395D053F}" dt="2024-12-07T07:21:48.629" v="738" actId="478"/>
          <ac:spMkLst>
            <pc:docMk/>
            <pc:sldMk cId="0" sldId="296"/>
            <ac:spMk id="6" creationId="{00000000-0000-0000-0000-000000000000}"/>
          </ac:spMkLst>
        </pc:spChg>
        <pc:spChg chg="add mod">
          <ac:chgData name="Nhựt Anh Nguyễn" userId="f1fa6fac52e62906" providerId="LiveId" clId="{A8438C29-7847-49C6-B6FA-BB72395D053F}" dt="2024-12-07T07:22:24.092" v="759" actId="2711"/>
          <ac:spMkLst>
            <pc:docMk/>
            <pc:sldMk cId="0" sldId="296"/>
            <ac:spMk id="7" creationId="{DA4B4A10-38D2-B514-100A-82BD07CE8D38}"/>
          </ac:spMkLst>
        </pc:spChg>
        <pc:spChg chg="add del mod">
          <ac:chgData name="Nhựt Anh Nguyễn" userId="f1fa6fac52e62906" providerId="LiveId" clId="{A8438C29-7847-49C6-B6FA-BB72395D053F}" dt="2024-12-07T07:26:17.115" v="778" actId="478"/>
          <ac:spMkLst>
            <pc:docMk/>
            <pc:sldMk cId="0" sldId="296"/>
            <ac:spMk id="8" creationId="{62787A03-0276-0044-3D69-19ECCFFAB562}"/>
          </ac:spMkLst>
        </pc:spChg>
        <pc:spChg chg="add mod ord">
          <ac:chgData name="Nhựt Anh Nguyễn" userId="f1fa6fac52e62906" providerId="LiveId" clId="{A8438C29-7847-49C6-B6FA-BB72395D053F}" dt="2024-12-07T07:27:54.014" v="791" actId="1076"/>
          <ac:spMkLst>
            <pc:docMk/>
            <pc:sldMk cId="0" sldId="296"/>
            <ac:spMk id="9" creationId="{4248F712-B5DD-9397-2F86-672E4C852523}"/>
          </ac:spMkLst>
        </pc:spChg>
      </pc:sldChg>
      <pc:sldChg chg="del modTransition">
        <pc:chgData name="Nhựt Anh Nguyễn" userId="f1fa6fac52e62906" providerId="LiveId" clId="{A8438C29-7847-49C6-B6FA-BB72395D053F}" dt="2024-12-07T07:18:16.488" v="529" actId="47"/>
        <pc:sldMkLst>
          <pc:docMk/>
          <pc:sldMk cId="0" sldId="297"/>
        </pc:sldMkLst>
      </pc:sldChg>
      <pc:sldChg chg="addSp delSp modSp mod modTransition">
        <pc:chgData name="Nhựt Anh Nguyễn" userId="f1fa6fac52e62906" providerId="LiveId" clId="{A8438C29-7847-49C6-B6FA-BB72395D053F}" dt="2024-12-07T07:25:18.639" v="776" actId="1076"/>
        <pc:sldMkLst>
          <pc:docMk/>
          <pc:sldMk cId="0" sldId="298"/>
        </pc:sldMkLst>
        <pc:spChg chg="del mod">
          <ac:chgData name="Nhựt Anh Nguyễn" userId="f1fa6fac52e62906" providerId="LiveId" clId="{A8438C29-7847-49C6-B6FA-BB72395D053F}" dt="2024-12-07T07:24:20.137" v="766"/>
          <ac:spMkLst>
            <pc:docMk/>
            <pc:sldMk cId="0" sldId="298"/>
            <ac:spMk id="10" creationId="{00000000-0000-0000-0000-000000000000}"/>
          </ac:spMkLst>
        </pc:spChg>
        <pc:spChg chg="del">
          <ac:chgData name="Nhựt Anh Nguyễn" userId="f1fa6fac52e62906" providerId="LiveId" clId="{A8438C29-7847-49C6-B6FA-BB72395D053F}" dt="2024-12-07T07:24:32.345" v="767" actId="478"/>
          <ac:spMkLst>
            <pc:docMk/>
            <pc:sldMk cId="0" sldId="298"/>
            <ac:spMk id="11" creationId="{00000000-0000-0000-0000-000000000000}"/>
          </ac:spMkLst>
        </pc:spChg>
        <pc:spChg chg="del">
          <ac:chgData name="Nhựt Anh Nguyễn" userId="f1fa6fac52e62906" providerId="LiveId" clId="{A8438C29-7847-49C6-B6FA-BB72395D053F}" dt="2024-12-07T07:24:36.160" v="768" actId="478"/>
          <ac:spMkLst>
            <pc:docMk/>
            <pc:sldMk cId="0" sldId="298"/>
            <ac:spMk id="12" creationId="{00000000-0000-0000-0000-000000000000}"/>
          </ac:spMkLst>
        </pc:spChg>
        <pc:spChg chg="del">
          <ac:chgData name="Nhựt Anh Nguyễn" userId="f1fa6fac52e62906" providerId="LiveId" clId="{A8438C29-7847-49C6-B6FA-BB72395D053F}" dt="2024-12-07T07:24:36.160" v="768" actId="478"/>
          <ac:spMkLst>
            <pc:docMk/>
            <pc:sldMk cId="0" sldId="298"/>
            <ac:spMk id="13" creationId="{00000000-0000-0000-0000-000000000000}"/>
          </ac:spMkLst>
        </pc:spChg>
        <pc:spChg chg="del">
          <ac:chgData name="Nhựt Anh Nguyễn" userId="f1fa6fac52e62906" providerId="LiveId" clId="{A8438C29-7847-49C6-B6FA-BB72395D053F}" dt="2024-12-07T07:24:36.160" v="768" actId="478"/>
          <ac:spMkLst>
            <pc:docMk/>
            <pc:sldMk cId="0" sldId="298"/>
            <ac:spMk id="14" creationId="{00000000-0000-0000-0000-000000000000}"/>
          </ac:spMkLst>
        </pc:spChg>
        <pc:spChg chg="del">
          <ac:chgData name="Nhựt Anh Nguyễn" userId="f1fa6fac52e62906" providerId="LiveId" clId="{A8438C29-7847-49C6-B6FA-BB72395D053F}" dt="2024-12-07T07:24:36.160" v="768" actId="478"/>
          <ac:spMkLst>
            <pc:docMk/>
            <pc:sldMk cId="0" sldId="298"/>
            <ac:spMk id="15" creationId="{00000000-0000-0000-0000-000000000000}"/>
          </ac:spMkLst>
        </pc:spChg>
        <pc:spChg chg="add mod">
          <ac:chgData name="Nhựt Anh Nguyễn" userId="f1fa6fac52e62906" providerId="LiveId" clId="{A8438C29-7847-49C6-B6FA-BB72395D053F}" dt="2024-12-07T07:25:18.639" v="776" actId="1076"/>
          <ac:spMkLst>
            <pc:docMk/>
            <pc:sldMk cId="0" sldId="298"/>
            <ac:spMk id="16" creationId="{7FBD6061-7B0F-0800-2F5C-C9DCDD45F038}"/>
          </ac:spMkLst>
        </pc:spChg>
        <pc:grpChg chg="mod">
          <ac:chgData name="Nhựt Anh Nguyễn" userId="f1fa6fac52e62906" providerId="LiveId" clId="{A8438C29-7847-49C6-B6FA-BB72395D053F}" dt="2024-12-07T07:25:05.699" v="774" actId="1076"/>
          <ac:grpSpMkLst>
            <pc:docMk/>
            <pc:sldMk cId="0" sldId="298"/>
            <ac:grpSpMk id="4" creationId="{00000000-0000-0000-0000-000000000000}"/>
          </ac:grpSpMkLst>
        </pc:grpChg>
      </pc:sldChg>
      <pc:sldChg chg="modTransition">
        <pc:chgData name="Nhựt Anh Nguyễn" userId="f1fa6fac52e62906" providerId="LiveId" clId="{A8438C29-7847-49C6-B6FA-BB72395D053F}" dt="2024-12-07T06:50:05.458" v="185"/>
        <pc:sldMkLst>
          <pc:docMk/>
          <pc:sldMk cId="0" sldId="299"/>
        </pc:sldMkLst>
      </pc:sldChg>
      <pc:sldChg chg="modTransition">
        <pc:chgData name="Nhựt Anh Nguyễn" userId="f1fa6fac52e62906" providerId="LiveId" clId="{A8438C29-7847-49C6-B6FA-BB72395D053F}" dt="2024-12-07T06:50:05.458" v="185"/>
        <pc:sldMkLst>
          <pc:docMk/>
          <pc:sldMk cId="0" sldId="300"/>
        </pc:sldMkLst>
      </pc:sldChg>
      <pc:sldChg chg="modTransition">
        <pc:chgData name="Nhựt Anh Nguyễn" userId="f1fa6fac52e62906" providerId="LiveId" clId="{A8438C29-7847-49C6-B6FA-BB72395D053F}" dt="2024-12-07T06:50:05.458" v="185"/>
        <pc:sldMkLst>
          <pc:docMk/>
          <pc:sldMk cId="0" sldId="301"/>
        </pc:sldMkLst>
      </pc:sldChg>
      <pc:sldChg chg="addSp delSp modSp mod modTransition">
        <pc:chgData name="Nhựt Anh Nguyễn" userId="f1fa6fac52e62906" providerId="LiveId" clId="{A8438C29-7847-49C6-B6FA-BB72395D053F}" dt="2024-12-07T07:06:05.918" v="440" actId="1076"/>
        <pc:sldMkLst>
          <pc:docMk/>
          <pc:sldMk cId="0" sldId="302"/>
        </pc:sldMkLst>
        <pc:spChg chg="mod">
          <ac:chgData name="Nhựt Anh Nguyễn" userId="f1fa6fac52e62906" providerId="LiveId" clId="{A8438C29-7847-49C6-B6FA-BB72395D053F}" dt="2024-12-07T07:05:11.628" v="430"/>
          <ac:spMkLst>
            <pc:docMk/>
            <pc:sldMk cId="0" sldId="302"/>
            <ac:spMk id="2" creationId="{00000000-0000-0000-0000-000000000000}"/>
          </ac:spMkLst>
        </pc:spChg>
        <pc:spChg chg="mod topLvl">
          <ac:chgData name="Nhựt Anh Nguyễn" userId="f1fa6fac52e62906" providerId="LiveId" clId="{A8438C29-7847-49C6-B6FA-BB72395D053F}" dt="2024-12-07T07:06:05.918" v="440" actId="1076"/>
          <ac:spMkLst>
            <pc:docMk/>
            <pc:sldMk cId="0" sldId="302"/>
            <ac:spMk id="4" creationId="{00000000-0000-0000-0000-000000000000}"/>
          </ac:spMkLst>
        </pc:spChg>
        <pc:spChg chg="mod topLvl">
          <ac:chgData name="Nhựt Anh Nguyễn" userId="f1fa6fac52e62906" providerId="LiveId" clId="{A8438C29-7847-49C6-B6FA-BB72395D053F}" dt="2024-12-07T07:06:05.918" v="440" actId="1076"/>
          <ac:spMkLst>
            <pc:docMk/>
            <pc:sldMk cId="0" sldId="302"/>
            <ac:spMk id="5" creationId="{00000000-0000-0000-0000-000000000000}"/>
          </ac:spMkLst>
        </pc:spChg>
        <pc:spChg chg="add del">
          <ac:chgData name="Nhựt Anh Nguyễn" userId="f1fa6fac52e62906" providerId="LiveId" clId="{A8438C29-7847-49C6-B6FA-BB72395D053F}" dt="2024-12-07T07:05:11.288" v="429" actId="22"/>
          <ac:spMkLst>
            <pc:docMk/>
            <pc:sldMk cId="0" sldId="302"/>
            <ac:spMk id="7" creationId="{A48E52C8-F53F-704A-E74C-50A87BDE6D72}"/>
          </ac:spMkLst>
        </pc:spChg>
        <pc:grpChg chg="add del mod">
          <ac:chgData name="Nhựt Anh Nguyễn" userId="f1fa6fac52e62906" providerId="LiveId" clId="{A8438C29-7847-49C6-B6FA-BB72395D053F}" dt="2024-12-07T07:05:43.561" v="434" actId="165"/>
          <ac:grpSpMkLst>
            <pc:docMk/>
            <pc:sldMk cId="0" sldId="302"/>
            <ac:grpSpMk id="3" creationId="{00000000-0000-0000-0000-000000000000}"/>
          </ac:grpSpMkLst>
        </pc:grpChg>
      </pc:sldChg>
      <pc:sldMasterChg chg="modTransition modSldLayout">
        <pc:chgData name="Nhựt Anh Nguyễn" userId="f1fa6fac52e62906" providerId="LiveId" clId="{A8438C29-7847-49C6-B6FA-BB72395D053F}" dt="2024-12-07T06:50:05.458" v="185"/>
        <pc:sldMasterMkLst>
          <pc:docMk/>
          <pc:sldMasterMk cId="0" sldId="2147483648"/>
        </pc:sldMasterMkLst>
        <pc:sldLayoutChg chg="modTransition">
          <pc:chgData name="Nhựt Anh Nguyễn" userId="f1fa6fac52e62906" providerId="LiveId" clId="{A8438C29-7847-49C6-B6FA-BB72395D053F}" dt="2024-12-07T06:50:05.458" v="185"/>
          <pc:sldLayoutMkLst>
            <pc:docMk/>
            <pc:sldMasterMk cId="0" sldId="2147483648"/>
            <pc:sldLayoutMk cId="0" sldId="2147483649"/>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0"/>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1"/>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2"/>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3"/>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4"/>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5"/>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6"/>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7"/>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8"/>
          </pc:sldLayoutMkLst>
        </pc:sldLayoutChg>
        <pc:sldLayoutChg chg="modTransition">
          <pc:chgData name="Nhựt Anh Nguyễn" userId="f1fa6fac52e62906" providerId="LiveId" clId="{A8438C29-7847-49C6-B6FA-BB72395D053F}" dt="2024-12-07T06:50:05.458" v="185"/>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17372F-C900-418F-82BD-E11CC98BB969}"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A240C-2B23-4F1D-9BDB-AC2C81D6026B}" type="slidenum">
              <a:rPr lang="en-US" smtClean="0"/>
              <a:t>‹#›</a:t>
            </a:fld>
            <a:endParaRPr lang="en-US"/>
          </a:p>
        </p:txBody>
      </p:sp>
    </p:spTree>
    <p:extLst>
      <p:ext uri="{BB962C8B-B14F-4D97-AF65-F5344CB8AC3E}">
        <p14:creationId xmlns:p14="http://schemas.microsoft.com/office/powerpoint/2010/main" val="3886115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9A240C-2B23-4F1D-9BDB-AC2C81D6026B}" type="slidenum">
              <a:rPr lang="en-US" smtClean="0"/>
              <a:t>10</a:t>
            </a:fld>
            <a:endParaRPr lang="en-US"/>
          </a:p>
        </p:txBody>
      </p:sp>
    </p:spTree>
    <p:extLst>
      <p:ext uri="{BB962C8B-B14F-4D97-AF65-F5344CB8AC3E}">
        <p14:creationId xmlns:p14="http://schemas.microsoft.com/office/powerpoint/2010/main" val="25058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svg"/><Relationship Id="rId9" Type="http://schemas.openxmlformats.org/officeDocument/2006/relationships/image" Target="../media/image15.sv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3.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4748651" y="3722665"/>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748651" y="3722665"/>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152272" y="-5807257"/>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1152272" y="-5807257"/>
            <a:ext cx="12625598" cy="12625598"/>
          </a:xfrm>
          <a:custGeom>
            <a:avLst/>
            <a:gdLst/>
            <a:ahLst/>
            <a:cxnLst/>
            <a:rect l="l" t="t" r="r" b="b"/>
            <a:pathLst>
              <a:path w="12625598" h="12625598">
                <a:moveTo>
                  <a:pt x="0" y="0"/>
                </a:moveTo>
                <a:lnTo>
                  <a:pt x="12625598" y="0"/>
                </a:lnTo>
                <a:lnTo>
                  <a:pt x="12625598" y="12625598"/>
                </a:lnTo>
                <a:lnTo>
                  <a:pt x="0" y="126255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762861" y="7743243"/>
            <a:ext cx="4584441" cy="45844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2276502">
            <a:off x="15172850" y="-1786679"/>
            <a:ext cx="4584441" cy="45844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gradFill>
                <a:gsLst>
                  <a:gs pos="0">
                    <a:srgbClr val="0098CF">
                      <a:alpha val="100000"/>
                    </a:srgbClr>
                  </a:gs>
                  <a:gs pos="50000">
                    <a:srgbClr val="6171BB">
                      <a:alpha val="100000"/>
                    </a:srgbClr>
                  </a:gs>
                  <a:gs pos="100000">
                    <a:srgbClr val="E6EBFF">
                      <a:alpha val="100000"/>
                    </a:srgbClr>
                  </a:gs>
                </a:gsLst>
                <a:lin ang="0"/>
              </a:gra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9144000" y="8758033"/>
            <a:ext cx="7505439" cy="0"/>
          </a:xfrm>
          <a:prstGeom prst="line">
            <a:avLst/>
          </a:prstGeom>
          <a:ln w="95250" cap="flat">
            <a:gradFill>
              <a:gsLst>
                <a:gs pos="0">
                  <a:srgbClr val="ED47E6">
                    <a:alpha val="100000"/>
                  </a:srgbClr>
                </a:gs>
                <a:gs pos="50000">
                  <a:srgbClr val="FD5EA5">
                    <a:alpha val="100000"/>
                  </a:srgbClr>
                </a:gs>
                <a:gs pos="100000">
                  <a:srgbClr val="FFAED2">
                    <a:alpha val="100000"/>
                  </a:srgbClr>
                </a:gs>
              </a:gsLst>
              <a:lin ang="0"/>
            </a:gradFill>
            <a:prstDash val="solid"/>
            <a:headEnd type="none" w="sm" len="sm"/>
            <a:tailEnd type="none" w="sm" len="sm"/>
          </a:ln>
        </p:spPr>
        <p:txBody>
          <a:bodyPr/>
          <a:lstStyle/>
          <a:p>
            <a:endParaRPr lang="en-US"/>
          </a:p>
        </p:txBody>
      </p:sp>
      <p:sp>
        <p:nvSpPr>
          <p:cNvPr id="13" name="TextBox 13"/>
          <p:cNvSpPr txBox="1"/>
          <p:nvPr/>
        </p:nvSpPr>
        <p:spPr>
          <a:xfrm>
            <a:off x="1767744" y="2368855"/>
            <a:ext cx="14881694" cy="5374388"/>
          </a:xfrm>
          <a:prstGeom prst="rect">
            <a:avLst/>
          </a:prstGeom>
        </p:spPr>
        <p:txBody>
          <a:bodyPr wrap="square" lIns="0" tIns="0" rIns="0" bIns="0" rtlCol="0" anchor="t">
            <a:spAutoFit/>
          </a:bodyPr>
          <a:lstStyle/>
          <a:p>
            <a:pPr algn="l">
              <a:lnSpc>
                <a:spcPts val="13779"/>
              </a:lnSpc>
            </a:pPr>
            <a:r>
              <a:rPr lang="en-US" sz="15310" b="1" spc="-918">
                <a:solidFill>
                  <a:srgbClr val="FFFFFF"/>
                </a:solidFill>
                <a:latin typeface="Arial Unicode Bold"/>
                <a:ea typeface="Arial Unicode Bold"/>
                <a:cs typeface="Arial Unicode Bold"/>
                <a:sym typeface="Arial Unicode Bold"/>
              </a:rPr>
              <a:t>Building Native</a:t>
            </a:r>
          </a:p>
          <a:p>
            <a:pPr algn="l">
              <a:lnSpc>
                <a:spcPts val="13779"/>
              </a:lnSpc>
            </a:pPr>
            <a:r>
              <a:rPr lang="en-US" sz="15310" b="1" spc="-918">
                <a:solidFill>
                  <a:srgbClr val="FFFFFF"/>
                </a:solidFill>
                <a:latin typeface="Arial Unicode Bold"/>
                <a:ea typeface="Arial Unicode Bold"/>
                <a:cs typeface="Arial Unicode Bold"/>
                <a:sym typeface="Arial Unicode Bold"/>
              </a:rPr>
              <a:t>Applications with</a:t>
            </a:r>
          </a:p>
          <a:p>
            <a:pPr algn="l">
              <a:lnSpc>
                <a:spcPts val="13779"/>
              </a:lnSpc>
            </a:pPr>
            <a:r>
              <a:rPr lang="en-US" sz="15310" b="1" spc="-918">
                <a:solidFill>
                  <a:srgbClr val="FFFFFF"/>
                </a:solidFill>
                <a:latin typeface="Arial Unicode Bold"/>
                <a:ea typeface="Arial Unicode Bold"/>
                <a:cs typeface="Arial Unicode Bold"/>
                <a:sym typeface="Arial Unicode Bold"/>
              </a:rPr>
              <a:t>Delta Lake</a:t>
            </a:r>
          </a:p>
        </p:txBody>
      </p:sp>
      <p:sp>
        <p:nvSpPr>
          <p:cNvPr id="14" name="TextBox 14"/>
          <p:cNvSpPr txBox="1"/>
          <p:nvPr/>
        </p:nvSpPr>
        <p:spPr>
          <a:xfrm>
            <a:off x="1767744" y="1104900"/>
            <a:ext cx="4379985" cy="301753"/>
          </a:xfrm>
          <a:prstGeom prst="rect">
            <a:avLst/>
          </a:prstGeom>
        </p:spPr>
        <p:txBody>
          <a:bodyPr lIns="0" tIns="0" rIns="0" bIns="0" rtlCol="0" anchor="t">
            <a:spAutoFit/>
          </a:bodyPr>
          <a:lstStyle/>
          <a:p>
            <a:pPr algn="l">
              <a:lnSpc>
                <a:spcPts val="2202"/>
              </a:lnSpc>
            </a:pPr>
            <a:r>
              <a:rPr lang="en-US" sz="2503" spc="-125">
                <a:solidFill>
                  <a:srgbClr val="FFFFFF"/>
                </a:solidFill>
                <a:latin typeface="Montserrat"/>
                <a:ea typeface="Montserrat"/>
                <a:cs typeface="Montserrat"/>
                <a:sym typeface="Montserrat"/>
              </a:rPr>
              <a:t>NHẬP MÔN DỮ LIỆU LỚN</a:t>
            </a:r>
          </a:p>
        </p:txBody>
      </p:sp>
      <p:sp>
        <p:nvSpPr>
          <p:cNvPr id="15" name="TextBox 15"/>
          <p:cNvSpPr txBox="1"/>
          <p:nvPr/>
        </p:nvSpPr>
        <p:spPr>
          <a:xfrm>
            <a:off x="9525000" y="9002749"/>
            <a:ext cx="7124438" cy="236475"/>
          </a:xfrm>
          <a:prstGeom prst="rect">
            <a:avLst/>
          </a:prstGeom>
        </p:spPr>
        <p:txBody>
          <a:bodyPr wrap="square" lIns="0" tIns="0" rIns="0" bIns="0" rtlCol="0" anchor="t">
            <a:spAutoFit/>
          </a:bodyPr>
          <a:lstStyle/>
          <a:p>
            <a:pPr algn="r">
              <a:lnSpc>
                <a:spcPts val="1760"/>
              </a:lnSpc>
            </a:pPr>
            <a:r>
              <a:rPr lang="en-US" sz="2000" b="1" spc="-100">
                <a:solidFill>
                  <a:srgbClr val="FFFFFF"/>
                </a:solidFill>
                <a:latin typeface="Montserrat"/>
                <a:ea typeface="Montserrat"/>
                <a:cs typeface="Montserrat"/>
                <a:sym typeface="Montserrat"/>
              </a:rPr>
              <a:t>Sinh viên thực hiện: </a:t>
            </a:r>
            <a:r>
              <a:rPr lang="en-US" sz="2000" spc="-100">
                <a:solidFill>
                  <a:srgbClr val="FFFFFF"/>
                </a:solidFill>
                <a:latin typeface="Montserrat"/>
                <a:ea typeface="Montserrat"/>
                <a:cs typeface="Montserrat"/>
                <a:sym typeface="Montserrat"/>
              </a:rPr>
              <a:t>Nguyễn Nhựt Anh &amp; Nguyễn Thị Nga</a:t>
            </a:r>
          </a:p>
        </p:txBody>
      </p:sp>
      <p:sp>
        <p:nvSpPr>
          <p:cNvPr id="16" name="TextBox 16"/>
          <p:cNvSpPr txBox="1"/>
          <p:nvPr/>
        </p:nvSpPr>
        <p:spPr>
          <a:xfrm>
            <a:off x="11905123" y="8168384"/>
            <a:ext cx="4744316" cy="408674"/>
          </a:xfrm>
          <a:prstGeom prst="rect">
            <a:avLst/>
          </a:prstGeom>
        </p:spPr>
        <p:txBody>
          <a:bodyPr lIns="0" tIns="0" rIns="0" bIns="0" rtlCol="0" anchor="t">
            <a:spAutoFit/>
          </a:bodyPr>
          <a:lstStyle/>
          <a:p>
            <a:pPr algn="r">
              <a:lnSpc>
                <a:spcPts val="3133"/>
              </a:lnSpc>
            </a:pPr>
            <a:r>
              <a:rPr lang="en-US" sz="3230" spc="-161">
                <a:solidFill>
                  <a:srgbClr val="FFFFFF"/>
                </a:solidFill>
                <a:latin typeface="Montserrat"/>
                <a:ea typeface="Montserrat"/>
                <a:cs typeface="Montserrat"/>
                <a:sym typeface="Montserrat"/>
              </a:rPr>
              <a:t>BÁO CÁO BÀI TẬP LỚN</a:t>
            </a:r>
          </a:p>
        </p:txBody>
      </p:sp>
      <p:sp>
        <p:nvSpPr>
          <p:cNvPr id="17" name="AutoShape 17"/>
          <p:cNvSpPr/>
          <p:nvPr/>
        </p:nvSpPr>
        <p:spPr>
          <a:xfrm>
            <a:off x="1767938" y="1674147"/>
            <a:ext cx="7055667" cy="0"/>
          </a:xfrm>
          <a:prstGeom prst="line">
            <a:avLst/>
          </a:prstGeom>
          <a:ln w="95250" cap="flat">
            <a:gradFill>
              <a:gsLst>
                <a:gs pos="0">
                  <a:srgbClr val="ED47E6">
                    <a:alpha val="100000"/>
                  </a:srgbClr>
                </a:gs>
                <a:gs pos="50000">
                  <a:srgbClr val="FD5EA5">
                    <a:alpha val="100000"/>
                  </a:srgbClr>
                </a:gs>
                <a:gs pos="100000">
                  <a:srgbClr val="FFAED2">
                    <a:alpha val="100000"/>
                  </a:srgbClr>
                </a:gs>
              </a:gsLst>
              <a:lin ang="0"/>
            </a:gra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1437709">
            <a:off x="367825" y="-1582043"/>
            <a:ext cx="15358482" cy="15874401"/>
          </a:xfrm>
          <a:custGeom>
            <a:avLst/>
            <a:gdLst/>
            <a:ahLst/>
            <a:cxnLst/>
            <a:rect l="l" t="t" r="r" b="b"/>
            <a:pathLst>
              <a:path w="15358482" h="15874401">
                <a:moveTo>
                  <a:pt x="0" y="0"/>
                </a:moveTo>
                <a:lnTo>
                  <a:pt x="15358482" y="0"/>
                </a:lnTo>
                <a:lnTo>
                  <a:pt x="15358482" y="15874401"/>
                </a:lnTo>
                <a:lnTo>
                  <a:pt x="0" y="15874401"/>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3686401" y="4402706"/>
            <a:ext cx="10915197" cy="914400"/>
          </a:xfrm>
          <a:prstGeom prst="rect">
            <a:avLst/>
          </a:prstGeom>
        </p:spPr>
        <p:txBody>
          <a:bodyPr lIns="0" tIns="0" rIns="0" bIns="0" rtlCol="0" anchor="t">
            <a:spAutoFit/>
          </a:bodyPr>
          <a:lstStyle/>
          <a:p>
            <a:pPr algn="ctr">
              <a:lnSpc>
                <a:spcPts val="3600"/>
              </a:lnSpc>
            </a:pPr>
            <a:r>
              <a:rPr lang="en-US" sz="3000">
                <a:solidFill>
                  <a:srgbClr val="FFFFFF"/>
                </a:solidFill>
                <a:latin typeface="Montserrat"/>
                <a:ea typeface="Montserrat"/>
                <a:cs typeface="Montserrat"/>
                <a:sym typeface="Montserrat"/>
              </a:rPr>
              <a:t>Sau lệnh gọi hàm </a:t>
            </a:r>
            <a:r>
              <a:rPr lang="en-US" sz="3000" b="1">
                <a:solidFill>
                  <a:srgbClr val="FFFFFF"/>
                </a:solidFill>
                <a:latin typeface="Montserrat Bold"/>
                <a:ea typeface="Montserrat Bold"/>
                <a:cs typeface="Montserrat Bold"/>
                <a:sym typeface="Montserrat Bold"/>
              </a:rPr>
              <a:t>to_pandas()</a:t>
            </a:r>
            <a:r>
              <a:rPr lang="en-US" sz="3000">
                <a:solidFill>
                  <a:srgbClr val="FFFFFF"/>
                </a:solidFill>
                <a:latin typeface="Montserrat"/>
                <a:ea typeface="Montserrat"/>
                <a:cs typeface="Montserrat"/>
                <a:sym typeface="Montserrat"/>
              </a:rPr>
              <a:t> được đề cập ở phần trước, quy trình Python phải thực hiện những điều sau:</a:t>
            </a:r>
          </a:p>
        </p:txBody>
      </p:sp>
      <p:grpSp>
        <p:nvGrpSpPr>
          <p:cNvPr id="4" name="Group 4"/>
          <p:cNvGrpSpPr/>
          <p:nvPr/>
        </p:nvGrpSpPr>
        <p:grpSpPr>
          <a:xfrm>
            <a:off x="525671" y="6043799"/>
            <a:ext cx="4757119" cy="4563991"/>
            <a:chOff x="0" y="0"/>
            <a:chExt cx="1216336" cy="1166956"/>
          </a:xfrm>
        </p:grpSpPr>
        <p:sp>
          <p:nvSpPr>
            <p:cNvPr id="5" name="Freeform 5"/>
            <p:cNvSpPr/>
            <p:nvPr/>
          </p:nvSpPr>
          <p:spPr>
            <a:xfrm>
              <a:off x="0" y="0"/>
              <a:ext cx="1216336" cy="1166956"/>
            </a:xfrm>
            <a:custGeom>
              <a:avLst/>
              <a:gdLst/>
              <a:ahLst/>
              <a:cxnLst/>
              <a:rect l="l" t="t" r="r" b="b"/>
              <a:pathLst>
                <a:path w="1216336" h="1166956">
                  <a:moveTo>
                    <a:pt x="34176" y="0"/>
                  </a:moveTo>
                  <a:lnTo>
                    <a:pt x="1182160" y="0"/>
                  </a:lnTo>
                  <a:cubicBezTo>
                    <a:pt x="1201035" y="0"/>
                    <a:pt x="1216336" y="15301"/>
                    <a:pt x="1216336" y="34176"/>
                  </a:cubicBezTo>
                  <a:lnTo>
                    <a:pt x="1216336" y="1132780"/>
                  </a:lnTo>
                  <a:cubicBezTo>
                    <a:pt x="1216336" y="1141844"/>
                    <a:pt x="1212736" y="1150537"/>
                    <a:pt x="1206326" y="1156946"/>
                  </a:cubicBezTo>
                  <a:cubicBezTo>
                    <a:pt x="1199917" y="1163355"/>
                    <a:pt x="1191224" y="1166956"/>
                    <a:pt x="1182160" y="1166956"/>
                  </a:cubicBezTo>
                  <a:lnTo>
                    <a:pt x="34176" y="1166956"/>
                  </a:lnTo>
                  <a:cubicBezTo>
                    <a:pt x="25112" y="1166956"/>
                    <a:pt x="16419" y="1163355"/>
                    <a:pt x="10010" y="1156946"/>
                  </a:cubicBezTo>
                  <a:cubicBezTo>
                    <a:pt x="3601" y="1150537"/>
                    <a:pt x="0" y="1141844"/>
                    <a:pt x="0" y="1132780"/>
                  </a:cubicBezTo>
                  <a:lnTo>
                    <a:pt x="0" y="34176"/>
                  </a:lnTo>
                  <a:cubicBezTo>
                    <a:pt x="0" y="25112"/>
                    <a:pt x="3601" y="16419"/>
                    <a:pt x="10010" y="10010"/>
                  </a:cubicBezTo>
                  <a:cubicBezTo>
                    <a:pt x="16419" y="3601"/>
                    <a:pt x="25112" y="0"/>
                    <a:pt x="34176" y="0"/>
                  </a:cubicBezTo>
                  <a:close/>
                </a:path>
              </a:pathLst>
            </a:custGeom>
            <a:gradFill rotWithShape="1">
              <a:gsLst>
                <a:gs pos="0">
                  <a:srgbClr val="131416">
                    <a:alpha val="100000"/>
                  </a:srgbClr>
                </a:gs>
                <a:gs pos="100000">
                  <a:srgbClr val="656366">
                    <a:alpha val="100000"/>
                  </a:srgbClr>
                </a:gs>
              </a:gsLst>
              <a:lin ang="0"/>
            </a:gradFill>
          </p:spPr>
          <p:txBody>
            <a:bodyPr/>
            <a:lstStyle/>
            <a:p>
              <a:endParaRPr lang="en-US"/>
            </a:p>
          </p:txBody>
        </p:sp>
        <p:sp>
          <p:nvSpPr>
            <p:cNvPr id="6" name="TextBox 6"/>
            <p:cNvSpPr txBox="1"/>
            <p:nvPr/>
          </p:nvSpPr>
          <p:spPr>
            <a:xfrm>
              <a:off x="0" y="-38100"/>
              <a:ext cx="1216336" cy="1205056"/>
            </a:xfrm>
            <a:prstGeom prst="rect">
              <a:avLst/>
            </a:prstGeom>
          </p:spPr>
          <p:txBody>
            <a:bodyPr lIns="50800" tIns="50800" rIns="50800" bIns="50800" rtlCol="0" anchor="ctr"/>
            <a:lstStyle/>
            <a:p>
              <a:pPr algn="ctr">
                <a:lnSpc>
                  <a:spcPts val="3499"/>
                </a:lnSpc>
              </a:pPr>
              <a:r>
                <a:rPr lang="en-US" sz="2499">
                  <a:solidFill>
                    <a:srgbClr val="FFFFFF"/>
                  </a:solidFill>
                  <a:latin typeface="Montserrat"/>
                  <a:ea typeface="Montserrat"/>
                  <a:cs typeface="Montserrat"/>
                  <a:sym typeface="Montserrat"/>
                </a:rPr>
                <a:t>Thu thập các tham chiếu đến các tệp dữ liệu cần thiết (các tệp </a:t>
              </a:r>
              <a:r>
                <a:rPr lang="en-US" sz="2499" b="1">
                  <a:solidFill>
                    <a:srgbClr val="FFFFFF"/>
                  </a:solidFill>
                  <a:latin typeface="Montserrat Bold"/>
                  <a:ea typeface="Montserrat Bold"/>
                  <a:cs typeface="Montserrat Bold"/>
                  <a:sym typeface="Montserrat Bold"/>
                </a:rPr>
                <a:t>.parquet</a:t>
              </a:r>
              <a:r>
                <a:rPr lang="en-US" sz="2499">
                  <a:solidFill>
                    <a:srgbClr val="FFFFFF"/>
                  </a:solidFill>
                  <a:latin typeface="Montserrat"/>
                  <a:ea typeface="Montserrat"/>
                  <a:cs typeface="Montserrat"/>
                  <a:sym typeface="Montserrat"/>
                </a:rPr>
                <a:t> được trả về từ </a:t>
              </a:r>
              <a:r>
                <a:rPr lang="en-US" sz="2499" b="1">
                  <a:solidFill>
                    <a:srgbClr val="FFFFFF"/>
                  </a:solidFill>
                  <a:latin typeface="Montserrat Bold"/>
                  <a:ea typeface="Montserrat Bold"/>
                  <a:cs typeface="Montserrat Bold"/>
                  <a:sym typeface="Montserrat Bold"/>
                </a:rPr>
                <a:t>dt.files()</a:t>
              </a:r>
              <a:r>
                <a:rPr lang="en-US" sz="2499">
                  <a:solidFill>
                    <a:srgbClr val="FFFFFF"/>
                  </a:solidFill>
                  <a:latin typeface="Montserrat"/>
                  <a:ea typeface="Montserrat"/>
                  <a:cs typeface="Montserrat"/>
                  <a:sym typeface="Montserrat"/>
                </a:rPr>
                <a:t>)</a:t>
              </a:r>
            </a:p>
          </p:txBody>
        </p:sp>
      </p:grpSp>
      <p:grpSp>
        <p:nvGrpSpPr>
          <p:cNvPr id="7" name="Group 7"/>
          <p:cNvGrpSpPr/>
          <p:nvPr/>
        </p:nvGrpSpPr>
        <p:grpSpPr>
          <a:xfrm>
            <a:off x="5552342" y="6062849"/>
            <a:ext cx="3484666" cy="4563991"/>
            <a:chOff x="0" y="0"/>
            <a:chExt cx="890986" cy="1166956"/>
          </a:xfrm>
        </p:grpSpPr>
        <p:sp>
          <p:nvSpPr>
            <p:cNvPr id="8" name="Freeform 8"/>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100000">
                  <a:srgbClr val="656366">
                    <a:alpha val="100000"/>
                  </a:srgbClr>
                </a:gs>
              </a:gsLst>
              <a:lin ang="0"/>
            </a:gradFill>
          </p:spPr>
          <p:txBody>
            <a:bodyPr/>
            <a:lstStyle/>
            <a:p>
              <a:endParaRPr lang="en-US"/>
            </a:p>
          </p:txBody>
        </p:sp>
        <p:sp>
          <p:nvSpPr>
            <p:cNvPr id="9" name="TextBox 9"/>
            <p:cNvSpPr txBox="1"/>
            <p:nvPr/>
          </p:nvSpPr>
          <p:spPr>
            <a:xfrm>
              <a:off x="0" y="-38100"/>
              <a:ext cx="890986" cy="1205056"/>
            </a:xfrm>
            <a:prstGeom prst="rect">
              <a:avLst/>
            </a:prstGeom>
          </p:spPr>
          <p:txBody>
            <a:bodyPr lIns="50800" tIns="50800" rIns="50800" bIns="50800" rtlCol="0" anchor="ctr"/>
            <a:lstStyle/>
            <a:p>
              <a:pPr algn="ctr">
                <a:lnSpc>
                  <a:spcPts val="3499"/>
                </a:lnSpc>
              </a:pPr>
              <a:r>
                <a:rPr lang="en-US" sz="2499">
                  <a:solidFill>
                    <a:srgbClr val="FFFFFF"/>
                  </a:solidFill>
                  <a:latin typeface="Montserrat"/>
                  <a:ea typeface="Montserrat"/>
                  <a:cs typeface="Montserrat"/>
                  <a:sym typeface="Montserrat"/>
                </a:rPr>
                <a:t>Truy xuất các tệp dữ liệu đó từ bộ lưu trữ</a:t>
              </a:r>
            </a:p>
          </p:txBody>
        </p:sp>
      </p:grpSp>
      <p:grpSp>
        <p:nvGrpSpPr>
          <p:cNvPr id="10" name="Group 10"/>
          <p:cNvGrpSpPr/>
          <p:nvPr/>
        </p:nvGrpSpPr>
        <p:grpSpPr>
          <a:xfrm>
            <a:off x="9224343" y="6043799"/>
            <a:ext cx="3484666" cy="4563991"/>
            <a:chOff x="0" y="0"/>
            <a:chExt cx="890986" cy="1166956"/>
          </a:xfrm>
        </p:grpSpPr>
        <p:sp>
          <p:nvSpPr>
            <p:cNvPr id="11" name="Freeform 11"/>
            <p:cNvSpPr/>
            <p:nvPr/>
          </p:nvSpPr>
          <p:spPr>
            <a:xfrm>
              <a:off x="0" y="0"/>
              <a:ext cx="890986" cy="1166956"/>
            </a:xfrm>
            <a:custGeom>
              <a:avLst/>
              <a:gdLst/>
              <a:ahLst/>
              <a:cxnLst/>
              <a:rect l="l" t="t" r="r" b="b"/>
              <a:pathLst>
                <a:path w="890986" h="1166956">
                  <a:moveTo>
                    <a:pt x="46656" y="0"/>
                  </a:moveTo>
                  <a:lnTo>
                    <a:pt x="844330" y="0"/>
                  </a:lnTo>
                  <a:cubicBezTo>
                    <a:pt x="870097" y="0"/>
                    <a:pt x="890986" y="20889"/>
                    <a:pt x="890986" y="46656"/>
                  </a:cubicBezTo>
                  <a:lnTo>
                    <a:pt x="890986" y="1120300"/>
                  </a:lnTo>
                  <a:cubicBezTo>
                    <a:pt x="890986" y="1146067"/>
                    <a:pt x="870097" y="1166956"/>
                    <a:pt x="844330" y="1166956"/>
                  </a:cubicBezTo>
                  <a:lnTo>
                    <a:pt x="46656" y="1166956"/>
                  </a:lnTo>
                  <a:cubicBezTo>
                    <a:pt x="20889" y="1166956"/>
                    <a:pt x="0" y="1146067"/>
                    <a:pt x="0" y="1120300"/>
                  </a:cubicBezTo>
                  <a:lnTo>
                    <a:pt x="0" y="46656"/>
                  </a:lnTo>
                  <a:cubicBezTo>
                    <a:pt x="0" y="20889"/>
                    <a:pt x="20889" y="0"/>
                    <a:pt x="46656" y="0"/>
                  </a:cubicBezTo>
                  <a:close/>
                </a:path>
              </a:pathLst>
            </a:custGeom>
            <a:gradFill rotWithShape="1">
              <a:gsLst>
                <a:gs pos="0">
                  <a:srgbClr val="131416">
                    <a:alpha val="100000"/>
                  </a:srgbClr>
                </a:gs>
                <a:gs pos="100000">
                  <a:srgbClr val="656366">
                    <a:alpha val="100000"/>
                  </a:srgbClr>
                </a:gs>
              </a:gsLst>
              <a:lin ang="0"/>
            </a:gradFill>
          </p:spPr>
          <p:txBody>
            <a:bodyPr/>
            <a:lstStyle/>
            <a:p>
              <a:endParaRPr lang="en-US"/>
            </a:p>
          </p:txBody>
        </p:sp>
        <p:sp>
          <p:nvSpPr>
            <p:cNvPr id="12" name="TextBox 12"/>
            <p:cNvSpPr txBox="1"/>
            <p:nvPr/>
          </p:nvSpPr>
          <p:spPr>
            <a:xfrm>
              <a:off x="0" y="-38100"/>
              <a:ext cx="890986" cy="1205056"/>
            </a:xfrm>
            <a:prstGeom prst="rect">
              <a:avLst/>
            </a:prstGeom>
          </p:spPr>
          <p:txBody>
            <a:bodyPr lIns="50800" tIns="50800" rIns="50800" bIns="50800" rtlCol="0" anchor="ctr"/>
            <a:lstStyle/>
            <a:p>
              <a:pPr algn="ctr">
                <a:lnSpc>
                  <a:spcPts val="3499"/>
                </a:lnSpc>
              </a:pPr>
              <a:r>
                <a:rPr lang="en-US" sz="2499">
                  <a:solidFill>
                    <a:srgbClr val="FFFFFF"/>
                  </a:solidFill>
                  <a:latin typeface="Montserrat"/>
                  <a:ea typeface="Montserrat"/>
                  <a:cs typeface="Montserrat"/>
                  <a:sym typeface="Montserrat"/>
                </a:rPr>
                <a:t>Giải tuần tự hóa và tải các tệp dữ liệu đó vào bộ nhớ</a:t>
              </a:r>
            </a:p>
          </p:txBody>
        </p:sp>
      </p:grpSp>
      <p:grpSp>
        <p:nvGrpSpPr>
          <p:cNvPr id="13" name="Group 13"/>
          <p:cNvGrpSpPr/>
          <p:nvPr/>
        </p:nvGrpSpPr>
        <p:grpSpPr>
          <a:xfrm>
            <a:off x="12937609" y="6043799"/>
            <a:ext cx="4753685" cy="4563991"/>
            <a:chOff x="0" y="0"/>
            <a:chExt cx="1215459" cy="1166956"/>
          </a:xfrm>
        </p:grpSpPr>
        <p:sp>
          <p:nvSpPr>
            <p:cNvPr id="14" name="Freeform 14"/>
            <p:cNvSpPr/>
            <p:nvPr/>
          </p:nvSpPr>
          <p:spPr>
            <a:xfrm>
              <a:off x="0" y="0"/>
              <a:ext cx="1215459" cy="1166956"/>
            </a:xfrm>
            <a:custGeom>
              <a:avLst/>
              <a:gdLst/>
              <a:ahLst/>
              <a:cxnLst/>
              <a:rect l="l" t="t" r="r" b="b"/>
              <a:pathLst>
                <a:path w="1215459" h="1166956">
                  <a:moveTo>
                    <a:pt x="34201" y="0"/>
                  </a:moveTo>
                  <a:lnTo>
                    <a:pt x="1181258" y="0"/>
                  </a:lnTo>
                  <a:cubicBezTo>
                    <a:pt x="1190328" y="0"/>
                    <a:pt x="1199027" y="3603"/>
                    <a:pt x="1205441" y="10017"/>
                  </a:cubicBezTo>
                  <a:cubicBezTo>
                    <a:pt x="1211855" y="16431"/>
                    <a:pt x="1215459" y="25130"/>
                    <a:pt x="1215459" y="34201"/>
                  </a:cubicBezTo>
                  <a:lnTo>
                    <a:pt x="1215459" y="1132755"/>
                  </a:lnTo>
                  <a:cubicBezTo>
                    <a:pt x="1215459" y="1141826"/>
                    <a:pt x="1211855" y="1150525"/>
                    <a:pt x="1205441" y="1156939"/>
                  </a:cubicBezTo>
                  <a:cubicBezTo>
                    <a:pt x="1199027" y="1163353"/>
                    <a:pt x="1190328" y="1166956"/>
                    <a:pt x="1181258" y="1166956"/>
                  </a:cubicBezTo>
                  <a:lnTo>
                    <a:pt x="34201" y="1166956"/>
                  </a:lnTo>
                  <a:cubicBezTo>
                    <a:pt x="25130" y="1166956"/>
                    <a:pt x="16431" y="1163353"/>
                    <a:pt x="10017" y="1156939"/>
                  </a:cubicBezTo>
                  <a:cubicBezTo>
                    <a:pt x="3603" y="1150525"/>
                    <a:pt x="0" y="1141826"/>
                    <a:pt x="0" y="1132755"/>
                  </a:cubicBezTo>
                  <a:lnTo>
                    <a:pt x="0" y="34201"/>
                  </a:lnTo>
                  <a:cubicBezTo>
                    <a:pt x="0" y="25130"/>
                    <a:pt x="3603" y="16431"/>
                    <a:pt x="10017" y="10017"/>
                  </a:cubicBezTo>
                  <a:cubicBezTo>
                    <a:pt x="16431" y="3603"/>
                    <a:pt x="25130" y="0"/>
                    <a:pt x="34201" y="0"/>
                  </a:cubicBezTo>
                  <a:close/>
                </a:path>
              </a:pathLst>
            </a:custGeom>
            <a:gradFill rotWithShape="1">
              <a:gsLst>
                <a:gs pos="0">
                  <a:srgbClr val="131416">
                    <a:alpha val="100000"/>
                  </a:srgbClr>
                </a:gs>
                <a:gs pos="100000">
                  <a:srgbClr val="656366">
                    <a:alpha val="100000"/>
                  </a:srgbClr>
                </a:gs>
              </a:gsLst>
              <a:lin ang="0"/>
            </a:gradFill>
            <a:ln cap="rnd">
              <a:noFill/>
              <a:prstDash val="solid"/>
              <a:round/>
            </a:ln>
          </p:spPr>
          <p:txBody>
            <a:bodyPr/>
            <a:lstStyle/>
            <a:p>
              <a:endParaRPr lang="en-US"/>
            </a:p>
          </p:txBody>
        </p:sp>
        <p:sp>
          <p:nvSpPr>
            <p:cNvPr id="15" name="TextBox 15"/>
            <p:cNvSpPr txBox="1"/>
            <p:nvPr/>
          </p:nvSpPr>
          <p:spPr>
            <a:xfrm>
              <a:off x="0" y="-38100"/>
              <a:ext cx="1215459" cy="1205056"/>
            </a:xfrm>
            <a:prstGeom prst="rect">
              <a:avLst/>
            </a:prstGeom>
          </p:spPr>
          <p:txBody>
            <a:bodyPr lIns="50800" tIns="50800" rIns="50800" bIns="50800" rtlCol="0" anchor="ctr"/>
            <a:lstStyle/>
            <a:p>
              <a:pPr marL="0" lvl="0" indent="0" algn="ctr">
                <a:lnSpc>
                  <a:spcPts val="3499"/>
                </a:lnSpc>
                <a:spcBef>
                  <a:spcPct val="0"/>
                </a:spcBef>
              </a:pPr>
              <a:r>
                <a:rPr lang="en-US" sz="2499" u="none" strike="noStrike">
                  <a:solidFill>
                    <a:srgbClr val="FFFFFF"/>
                  </a:solidFill>
                  <a:latin typeface="Montserrat"/>
                  <a:ea typeface="Montserrat"/>
                  <a:cs typeface="Montserrat"/>
                  <a:sym typeface="Montserrat"/>
                </a:rPr>
                <a:t>Xây dựng đối tượng </a:t>
              </a:r>
              <a:r>
                <a:rPr lang="en-US" sz="2499" b="1" u="none" strike="noStrike">
                  <a:solidFill>
                    <a:srgbClr val="FFFFFF"/>
                  </a:solidFill>
                  <a:latin typeface="Montserrat Bold"/>
                  <a:ea typeface="Montserrat Bold"/>
                  <a:cs typeface="Montserrat Bold"/>
                  <a:sym typeface="Montserrat Bold"/>
                </a:rPr>
                <a:t>pandas.DataFrame</a:t>
              </a:r>
              <a:r>
                <a:rPr lang="en-US" sz="2499" u="none" strike="noStrike">
                  <a:solidFill>
                    <a:srgbClr val="FFFFFF"/>
                  </a:solidFill>
                  <a:latin typeface="Montserrat"/>
                  <a:ea typeface="Montserrat"/>
                  <a:cs typeface="Montserrat"/>
                  <a:sym typeface="Montserrat"/>
                </a:rPr>
                <a:t> bằng cách sử dụng dữ liệu được tải trong bộ nhớ</a:t>
              </a:r>
            </a:p>
          </p:txBody>
        </p:sp>
      </p:grpSp>
      <p:sp>
        <p:nvSpPr>
          <p:cNvPr id="16" name="TextBox 16"/>
          <p:cNvSpPr txBox="1"/>
          <p:nvPr/>
        </p:nvSpPr>
        <p:spPr>
          <a:xfrm>
            <a:off x="1478673" y="2244915"/>
            <a:ext cx="15280265" cy="1354666"/>
          </a:xfrm>
          <a:prstGeom prst="rect">
            <a:avLst/>
          </a:prstGeom>
        </p:spPr>
        <p:txBody>
          <a:bodyPr lIns="0" tIns="0" rIns="0" bIns="0" rtlCol="0" anchor="t">
            <a:spAutoFit/>
          </a:bodyPr>
          <a:lstStyle/>
          <a:p>
            <a:pPr algn="l">
              <a:lnSpc>
                <a:spcPts val="10291"/>
              </a:lnSpc>
            </a:pPr>
            <a:r>
              <a:rPr lang="en-US" sz="11694" b="1" spc="-350">
                <a:solidFill>
                  <a:srgbClr val="FFFFFF"/>
                </a:solidFill>
                <a:latin typeface="Arial Unicode Bold"/>
                <a:ea typeface="Arial Unicode Bold"/>
                <a:cs typeface="Arial Unicode Bold"/>
                <a:sym typeface="Arial Unicode Bold"/>
              </a:rPr>
              <a:t>Đọc dữ liệu lớn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1437709">
            <a:off x="-10891314" y="-5194505"/>
            <a:ext cx="18482469" cy="19103327"/>
          </a:xfrm>
          <a:custGeom>
            <a:avLst/>
            <a:gdLst/>
            <a:ahLst/>
            <a:cxnLst/>
            <a:rect l="l" t="t" r="r" b="b"/>
            <a:pathLst>
              <a:path w="18482469" h="19103327">
                <a:moveTo>
                  <a:pt x="0" y="0"/>
                </a:moveTo>
                <a:lnTo>
                  <a:pt x="18482469" y="0"/>
                </a:lnTo>
                <a:lnTo>
                  <a:pt x="18482469" y="19103326"/>
                </a:lnTo>
                <a:lnTo>
                  <a:pt x="0" y="19103326"/>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6439431" y="97515"/>
            <a:ext cx="18482469" cy="19103327"/>
          </a:xfrm>
          <a:custGeom>
            <a:avLst/>
            <a:gdLst/>
            <a:ahLst/>
            <a:cxnLst/>
            <a:rect l="l" t="t" r="r" b="b"/>
            <a:pathLst>
              <a:path w="18482469" h="19103327">
                <a:moveTo>
                  <a:pt x="0" y="0"/>
                </a:moveTo>
                <a:lnTo>
                  <a:pt x="18482468" y="0"/>
                </a:lnTo>
                <a:lnTo>
                  <a:pt x="18482468" y="19103326"/>
                </a:lnTo>
                <a:lnTo>
                  <a:pt x="0" y="19103326"/>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478673" y="2244915"/>
            <a:ext cx="15280265" cy="1354666"/>
          </a:xfrm>
          <a:prstGeom prst="rect">
            <a:avLst/>
          </a:prstGeom>
        </p:spPr>
        <p:txBody>
          <a:bodyPr lIns="0" tIns="0" rIns="0" bIns="0" rtlCol="0" anchor="t">
            <a:spAutoFit/>
          </a:bodyPr>
          <a:lstStyle/>
          <a:p>
            <a:pPr algn="l">
              <a:lnSpc>
                <a:spcPts val="10291"/>
              </a:lnSpc>
            </a:pPr>
            <a:r>
              <a:rPr lang="en-US" sz="11694" b="1" spc="-350">
                <a:solidFill>
                  <a:srgbClr val="FFFFFF"/>
                </a:solidFill>
                <a:latin typeface="Arial Unicode Bold"/>
                <a:ea typeface="Arial Unicode Bold"/>
                <a:cs typeface="Arial Unicode Bold"/>
                <a:sym typeface="Arial Unicode Bold"/>
              </a:rPr>
              <a:t>Đọc dữ liệu lớn</a:t>
            </a:r>
          </a:p>
        </p:txBody>
      </p:sp>
      <p:sp>
        <p:nvSpPr>
          <p:cNvPr id="6" name="TextBox 6"/>
          <p:cNvSpPr txBox="1"/>
          <p:nvPr/>
        </p:nvSpPr>
        <p:spPr>
          <a:xfrm>
            <a:off x="3009683" y="6092669"/>
            <a:ext cx="12268633" cy="914400"/>
          </a:xfrm>
          <a:prstGeom prst="rect">
            <a:avLst/>
          </a:prstGeom>
        </p:spPr>
        <p:txBody>
          <a:bodyPr lIns="0" tIns="0" rIns="0" bIns="0" rtlCol="0" anchor="t">
            <a:spAutoFit/>
          </a:bodyPr>
          <a:lstStyle/>
          <a:p>
            <a:pPr algn="ctr">
              <a:lnSpc>
                <a:spcPts val="3600"/>
              </a:lnSpc>
            </a:pPr>
            <a:r>
              <a:rPr lang="en-US" sz="3000">
                <a:solidFill>
                  <a:srgbClr val="FFFFFF"/>
                </a:solidFill>
                <a:latin typeface="Montserrat"/>
                <a:ea typeface="Montserrat"/>
                <a:cs typeface="Montserrat"/>
                <a:sym typeface="Montserrat"/>
              </a:rPr>
              <a:t>Thiết kế của Delta Lake cung cấp một số cơ chế để giảm kích thước dữ liệu phải tải để giúp truy vấn nhanh và hiệu quả</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1437709">
            <a:off x="6439431" y="97515"/>
            <a:ext cx="18482469" cy="19103327"/>
          </a:xfrm>
          <a:custGeom>
            <a:avLst/>
            <a:gdLst/>
            <a:ahLst/>
            <a:cxnLst/>
            <a:rect l="l" t="t" r="r" b="b"/>
            <a:pathLst>
              <a:path w="18482469" h="19103327">
                <a:moveTo>
                  <a:pt x="0" y="0"/>
                </a:moveTo>
                <a:lnTo>
                  <a:pt x="18482468" y="0"/>
                </a:lnTo>
                <a:lnTo>
                  <a:pt x="18482468" y="19103326"/>
                </a:lnTo>
                <a:lnTo>
                  <a:pt x="0" y="19103326"/>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11043714" y="-5346905"/>
            <a:ext cx="18482469" cy="19103327"/>
          </a:xfrm>
          <a:custGeom>
            <a:avLst/>
            <a:gdLst/>
            <a:ahLst/>
            <a:cxnLst/>
            <a:rect l="l" t="t" r="r" b="b"/>
            <a:pathLst>
              <a:path w="18482469" h="19103327">
                <a:moveTo>
                  <a:pt x="0" y="0"/>
                </a:moveTo>
                <a:lnTo>
                  <a:pt x="18482469" y="0"/>
                </a:lnTo>
                <a:lnTo>
                  <a:pt x="18482469" y="19103326"/>
                </a:lnTo>
                <a:lnTo>
                  <a:pt x="0" y="1910332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5280265" cy="1354666"/>
          </a:xfrm>
          <a:prstGeom prst="rect">
            <a:avLst/>
          </a:prstGeom>
        </p:spPr>
        <p:txBody>
          <a:bodyPr lIns="0" tIns="0" rIns="0" bIns="0" rtlCol="0" anchor="t">
            <a:spAutoFit/>
          </a:bodyPr>
          <a:lstStyle/>
          <a:p>
            <a:pPr algn="l">
              <a:lnSpc>
                <a:spcPts val="10291"/>
              </a:lnSpc>
            </a:pPr>
            <a:r>
              <a:rPr lang="en-US" sz="11694" b="1" spc="-350">
                <a:solidFill>
                  <a:srgbClr val="FFFFFF"/>
                </a:solidFill>
                <a:latin typeface="Arial Unicode Bold"/>
                <a:ea typeface="Arial Unicode Bold"/>
                <a:cs typeface="Arial Unicode Bold"/>
                <a:sym typeface="Arial Unicode Bold"/>
              </a:rPr>
              <a:t>Đọc dữ liệu lớn</a:t>
            </a:r>
          </a:p>
        </p:txBody>
      </p:sp>
      <p:sp>
        <p:nvSpPr>
          <p:cNvPr id="5" name="TextBox 5"/>
          <p:cNvSpPr txBox="1"/>
          <p:nvPr/>
        </p:nvSpPr>
        <p:spPr>
          <a:xfrm>
            <a:off x="2539196" y="6076252"/>
            <a:ext cx="13209608" cy="2114550"/>
          </a:xfrm>
          <a:prstGeom prst="rect">
            <a:avLst/>
          </a:prstGeom>
        </p:spPr>
        <p:txBody>
          <a:bodyPr lIns="0" tIns="0" rIns="0" bIns="0" rtlCol="0" anchor="t">
            <a:spAutoFit/>
          </a:bodyPr>
          <a:lstStyle/>
          <a:p>
            <a:pPr marL="0" lvl="0" indent="0" algn="just">
              <a:lnSpc>
                <a:spcPts val="4200"/>
              </a:lnSpc>
              <a:spcBef>
                <a:spcPct val="0"/>
              </a:spcBef>
            </a:pPr>
            <a:r>
              <a:rPr lang="en-US" sz="3000" u="none" strike="noStrike" spc="-89">
                <a:solidFill>
                  <a:srgbClr val="FFFFFF"/>
                </a:solidFill>
                <a:latin typeface="Montserrat"/>
                <a:ea typeface="Montserrat"/>
                <a:cs typeface="Montserrat"/>
                <a:sym typeface="Montserrat"/>
              </a:rPr>
              <a:t>Phân vùng dữ liệu thành các tiền tố chung là một mô hình được chia sẻ bởi một số hệ thống lưu trữ, bao gồm Delta Lake. Thường được gọi là phân vùng theo kiểu tổ ong, hàm to_pandas() cho phép bạn chỉ định các phân vùng với tham số tùy chọn là phân vùng.</a:t>
            </a:r>
          </a:p>
        </p:txBody>
      </p:sp>
      <p:sp>
        <p:nvSpPr>
          <p:cNvPr id="6" name="TextBox 6"/>
          <p:cNvSpPr txBox="1"/>
          <p:nvPr/>
        </p:nvSpPr>
        <p:spPr>
          <a:xfrm>
            <a:off x="2539196" y="5143500"/>
            <a:ext cx="2610824" cy="762000"/>
          </a:xfrm>
          <a:prstGeom prst="rect">
            <a:avLst/>
          </a:prstGeom>
        </p:spPr>
        <p:txBody>
          <a:bodyPr lIns="0" tIns="0" rIns="0" bIns="0" rtlCol="0" anchor="t">
            <a:spAutoFit/>
          </a:bodyPr>
          <a:lstStyle/>
          <a:p>
            <a:pPr algn="l">
              <a:lnSpc>
                <a:spcPts val="6000"/>
              </a:lnSpc>
            </a:pPr>
            <a:r>
              <a:rPr lang="en-US" sz="5000" b="1" spc="-250">
                <a:solidFill>
                  <a:srgbClr val="FFFFFF"/>
                </a:solidFill>
                <a:latin typeface="Arial Unicode Bold"/>
                <a:ea typeface="Arial Unicode Bold"/>
                <a:cs typeface="Arial Unicode Bold"/>
                <a:sym typeface="Arial Unicode Bold"/>
              </a:rPr>
              <a:t>Partitions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1437709">
            <a:off x="6439431" y="97515"/>
            <a:ext cx="18482469" cy="19103327"/>
          </a:xfrm>
          <a:custGeom>
            <a:avLst/>
            <a:gdLst/>
            <a:ahLst/>
            <a:cxnLst/>
            <a:rect l="l" t="t" r="r" b="b"/>
            <a:pathLst>
              <a:path w="18482469" h="19103327">
                <a:moveTo>
                  <a:pt x="0" y="0"/>
                </a:moveTo>
                <a:lnTo>
                  <a:pt x="18482468" y="0"/>
                </a:lnTo>
                <a:lnTo>
                  <a:pt x="18482468" y="19103326"/>
                </a:lnTo>
                <a:lnTo>
                  <a:pt x="0" y="19103326"/>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11043714" y="-5346905"/>
            <a:ext cx="18482469" cy="19103327"/>
          </a:xfrm>
          <a:custGeom>
            <a:avLst/>
            <a:gdLst/>
            <a:ahLst/>
            <a:cxnLst/>
            <a:rect l="l" t="t" r="r" b="b"/>
            <a:pathLst>
              <a:path w="18482469" h="19103327">
                <a:moveTo>
                  <a:pt x="0" y="0"/>
                </a:moveTo>
                <a:lnTo>
                  <a:pt x="18482469" y="0"/>
                </a:lnTo>
                <a:lnTo>
                  <a:pt x="18482469" y="19103326"/>
                </a:lnTo>
                <a:lnTo>
                  <a:pt x="0" y="19103326"/>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5280265" cy="1354666"/>
          </a:xfrm>
          <a:prstGeom prst="rect">
            <a:avLst/>
          </a:prstGeom>
        </p:spPr>
        <p:txBody>
          <a:bodyPr lIns="0" tIns="0" rIns="0" bIns="0" rtlCol="0" anchor="t">
            <a:spAutoFit/>
          </a:bodyPr>
          <a:lstStyle/>
          <a:p>
            <a:pPr algn="l">
              <a:lnSpc>
                <a:spcPts val="10291"/>
              </a:lnSpc>
            </a:pPr>
            <a:r>
              <a:rPr lang="en-US" sz="11694" b="1" spc="-350">
                <a:solidFill>
                  <a:srgbClr val="FFFFFF"/>
                </a:solidFill>
                <a:latin typeface="Arial Unicode Bold"/>
                <a:ea typeface="Arial Unicode Bold"/>
                <a:cs typeface="Arial Unicode Bold"/>
                <a:sym typeface="Arial Unicode Bold"/>
              </a:rPr>
              <a:t>Đọc dữ liệu lớn</a:t>
            </a:r>
          </a:p>
        </p:txBody>
      </p:sp>
      <p:sp>
        <p:nvSpPr>
          <p:cNvPr id="5" name="TextBox 5"/>
          <p:cNvSpPr txBox="1"/>
          <p:nvPr/>
        </p:nvSpPr>
        <p:spPr>
          <a:xfrm>
            <a:off x="2539196" y="6076252"/>
            <a:ext cx="13209608" cy="26479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Giao thức Delta cho phép thống kê tệp tùy chọn có thể cho phép tối ưu hóa thêm bằng các công cụ truy vấn. Thư viện Python deltalake có thể sử dụng thông tin này để bỏ qua các tệp không chứa giá trị trong các cột được chỉ định. Điều này có thể đặc biệt hữu ích đối với các bảng chỉ thêm vào có dữ liệu có thể dự đoán và tuần tự trong một phân vùng nhất định.</a:t>
            </a:r>
          </a:p>
        </p:txBody>
      </p:sp>
      <p:sp>
        <p:nvSpPr>
          <p:cNvPr id="6" name="TextBox 6"/>
          <p:cNvSpPr txBox="1"/>
          <p:nvPr/>
        </p:nvSpPr>
        <p:spPr>
          <a:xfrm>
            <a:off x="2539196" y="5143500"/>
            <a:ext cx="3546872" cy="762000"/>
          </a:xfrm>
          <a:prstGeom prst="rect">
            <a:avLst/>
          </a:prstGeom>
        </p:spPr>
        <p:txBody>
          <a:bodyPr lIns="0" tIns="0" rIns="0" bIns="0" rtlCol="0" anchor="t">
            <a:spAutoFit/>
          </a:bodyPr>
          <a:lstStyle/>
          <a:p>
            <a:pPr algn="l">
              <a:lnSpc>
                <a:spcPts val="6000"/>
              </a:lnSpc>
            </a:pPr>
            <a:r>
              <a:rPr lang="en-US" sz="5000" b="1" spc="-250">
                <a:solidFill>
                  <a:srgbClr val="FFFFFF"/>
                </a:solidFill>
                <a:latin typeface="Arial Unicode Bold"/>
                <a:ea typeface="Arial Unicode Bold"/>
                <a:cs typeface="Arial Unicode Bold"/>
                <a:sym typeface="Arial Unicode Bold"/>
              </a:rPr>
              <a:t>File statistics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1478673" y="2244915"/>
            <a:ext cx="8045919" cy="1354666"/>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Ghi dữ liệu</a:t>
            </a:r>
            <a:endParaRPr lang="en-US" sz="11694" b="1" u="none" strike="noStrike" spc="-350">
              <a:solidFill>
                <a:srgbClr val="FFFFFF"/>
              </a:solidFill>
              <a:latin typeface="Arial Unicode Bold"/>
              <a:ea typeface="Arial Unicode Bold"/>
              <a:cs typeface="Arial Unicode Bold"/>
              <a:sym typeface="Arial Unicode Bold"/>
            </a:endParaRPr>
          </a:p>
        </p:txBody>
      </p:sp>
      <p:sp>
        <p:nvSpPr>
          <p:cNvPr id="9" name="TextBox 9"/>
          <p:cNvSpPr txBox="1"/>
          <p:nvPr/>
        </p:nvSpPr>
        <p:spPr>
          <a:xfrm>
            <a:off x="1641788" y="4300765"/>
            <a:ext cx="13857036" cy="21050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Tổng quan về CSV và hạn chế</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CSV phổ biến, dễ sử dụng nhưng cần tải toàn bộ vào bộ nhớ để phân tích</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Gặp khó khăn với tập dữ liệu lớn hoặc tải chậm</a:t>
            </a:r>
          </a:p>
        </p:txBody>
      </p:sp>
      <p:sp>
        <p:nvSpPr>
          <p:cNvPr id="10" name="TextBox 10"/>
          <p:cNvSpPr txBox="1"/>
          <p:nvPr/>
        </p:nvSpPr>
        <p:spPr>
          <a:xfrm>
            <a:off x="1641788" y="6964048"/>
            <a:ext cx="14589270" cy="21050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Delta Lake và ưu điểm</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Lưu trữ dữ liệu hiệu quả hơn với hỗ trợ phân phối và quản lý giao dịch ACID</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Phù hợp với các tập dữ liệu lớn, xử lý nhanh và phân vùng dữ liệu thông minh</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1478673" y="2244915"/>
            <a:ext cx="8045919" cy="1354666"/>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Ghi dữ liệu</a:t>
            </a:r>
            <a:endParaRPr lang="en-US" sz="11694" b="1" u="none" strike="noStrike" spc="-350">
              <a:solidFill>
                <a:srgbClr val="FFFFFF"/>
              </a:solidFill>
              <a:latin typeface="Arial Unicode Bold"/>
              <a:ea typeface="Arial Unicode Bold"/>
              <a:cs typeface="Arial Unicode Bold"/>
              <a:sym typeface="Arial Unicode Bold"/>
            </a:endParaRPr>
          </a:p>
        </p:txBody>
      </p:sp>
      <p:sp>
        <p:nvSpPr>
          <p:cNvPr id="9" name="TextBox 9"/>
          <p:cNvSpPr txBox="1"/>
          <p:nvPr/>
        </p:nvSpPr>
        <p:spPr>
          <a:xfrm>
            <a:off x="1641788" y="4300765"/>
            <a:ext cx="10335491" cy="21050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Phân vùng dữ liệu</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Ghi bảng Delta Lake phân vùng theo cột (kiểu tổ ong)</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Tối ưu hóa truy vấn và quản lý dữ liệu</a:t>
            </a:r>
          </a:p>
        </p:txBody>
      </p:sp>
      <p:sp>
        <p:nvSpPr>
          <p:cNvPr id="10" name="TextBox 10"/>
          <p:cNvSpPr txBox="1"/>
          <p:nvPr/>
        </p:nvSpPr>
        <p:spPr>
          <a:xfrm>
            <a:off x="1641788" y="6964048"/>
            <a:ext cx="9454212" cy="21050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Xử lý dữ liệu lớn</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Hỗ trợ iterator hoặc tải dữ liệu theo từng bước</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Phù hợp với tập dữ liệu quá lớn để tải vào bộ nhớ</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1478673" y="2244915"/>
            <a:ext cx="8045919" cy="1354666"/>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Ghi dữ liệu</a:t>
            </a:r>
            <a:endParaRPr lang="en-US" sz="11694" b="1" u="none" strike="noStrike" spc="-350">
              <a:solidFill>
                <a:srgbClr val="FFFFFF"/>
              </a:solidFill>
              <a:latin typeface="Arial Unicode Bold"/>
              <a:ea typeface="Arial Unicode Bold"/>
              <a:cs typeface="Arial Unicode Bold"/>
              <a:sym typeface="Arial Unicode Bold"/>
            </a:endParaRPr>
          </a:p>
        </p:txBody>
      </p:sp>
      <p:sp>
        <p:nvSpPr>
          <p:cNvPr id="9" name="TextBox 9"/>
          <p:cNvSpPr txBox="1"/>
          <p:nvPr/>
        </p:nvSpPr>
        <p:spPr>
          <a:xfrm>
            <a:off x="1641788" y="4615090"/>
            <a:ext cx="14760354" cy="37147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Để thêm hoặc ghi đè dữ liệu, hãy sử dụng tham số tùy chọn mode, hiện hỗ trợ các chế độ sau :</a:t>
            </a:r>
          </a:p>
          <a:p>
            <a:pPr algn="just">
              <a:lnSpc>
                <a:spcPts val="4200"/>
              </a:lnSpc>
            </a:pPr>
            <a:endParaRPr lang="en-US" sz="3000" spc="-89">
              <a:solidFill>
                <a:srgbClr val="FFFFFF"/>
              </a:solidFill>
              <a:latin typeface="Montserrat"/>
              <a:ea typeface="Montserrat"/>
              <a:cs typeface="Montserrat"/>
              <a:sym typeface="Montserrat"/>
            </a:endParaRPr>
          </a:p>
          <a:p>
            <a:pPr marL="647700" lvl="1" indent="-323850" algn="just">
              <a:lnSpc>
                <a:spcPts val="4200"/>
              </a:lnSpc>
              <a:buFont typeface="Arial"/>
              <a:buChar char="•"/>
            </a:pPr>
            <a:r>
              <a:rPr lang="en-US" sz="3000" b="1" spc="-89">
                <a:solidFill>
                  <a:srgbClr val="FF3131"/>
                </a:solidFill>
                <a:latin typeface="Montserrat Bold"/>
                <a:ea typeface="Montserrat Bold"/>
                <a:cs typeface="Montserrat Bold"/>
                <a:sym typeface="Montserrat Bold"/>
              </a:rPr>
              <a:t>error </a:t>
            </a:r>
            <a:r>
              <a:rPr lang="en-US" sz="3000" spc="-89">
                <a:solidFill>
                  <a:srgbClr val="FFFFFF"/>
                </a:solidFill>
                <a:latin typeface="Montserrat"/>
                <a:ea typeface="Montserrat"/>
                <a:cs typeface="Montserrat"/>
                <a:sym typeface="Montserrat"/>
              </a:rPr>
              <a:t>(mặc định) : trả về lỗi nếu bảng đã tồn tại</a:t>
            </a:r>
          </a:p>
          <a:p>
            <a:pPr marL="647700" lvl="1" indent="-323850" algn="just">
              <a:lnSpc>
                <a:spcPts val="4200"/>
              </a:lnSpc>
              <a:buFont typeface="Arial"/>
              <a:buChar char="•"/>
            </a:pPr>
            <a:r>
              <a:rPr lang="en-US" sz="3000" b="1" spc="-89">
                <a:solidFill>
                  <a:srgbClr val="38B6FF"/>
                </a:solidFill>
                <a:latin typeface="Montserrat Bold"/>
                <a:ea typeface="Montserrat Bold"/>
                <a:cs typeface="Montserrat Bold"/>
                <a:sym typeface="Montserrat Bold"/>
              </a:rPr>
              <a:t>append </a:t>
            </a:r>
            <a:r>
              <a:rPr lang="en-US" sz="3000" spc="-89">
                <a:solidFill>
                  <a:srgbClr val="FFFFFF"/>
                </a:solidFill>
                <a:latin typeface="Montserrat"/>
                <a:ea typeface="Montserrat"/>
                <a:cs typeface="Montserrat"/>
                <a:sym typeface="Montserrat"/>
              </a:rPr>
              <a:t>: thêm dữ liệu được cung cấp vào bảng</a:t>
            </a:r>
          </a:p>
          <a:p>
            <a:pPr marL="647700" lvl="1" indent="-323850" algn="just">
              <a:lnSpc>
                <a:spcPts val="4200"/>
              </a:lnSpc>
              <a:buFont typeface="Arial"/>
              <a:buChar char="•"/>
            </a:pPr>
            <a:r>
              <a:rPr lang="en-US" sz="3000" b="1" spc="-89">
                <a:solidFill>
                  <a:srgbClr val="737373"/>
                </a:solidFill>
                <a:latin typeface="Montserrat Bold"/>
                <a:ea typeface="Montserrat Bold"/>
                <a:cs typeface="Montserrat Bold"/>
                <a:sym typeface="Montserrat Bold"/>
              </a:rPr>
              <a:t>overwrite </a:t>
            </a:r>
            <a:r>
              <a:rPr lang="en-US" sz="3000" spc="-89">
                <a:solidFill>
                  <a:srgbClr val="FFFFFF"/>
                </a:solidFill>
                <a:latin typeface="Montserrat"/>
                <a:ea typeface="Montserrat"/>
                <a:cs typeface="Montserrat"/>
                <a:sym typeface="Montserrat"/>
              </a:rPr>
              <a:t>: thay thế nội dung bảng bằng dữ liệu được cung cấp</a:t>
            </a:r>
          </a:p>
          <a:p>
            <a:pPr marL="647700" lvl="1" indent="-323850" algn="just">
              <a:lnSpc>
                <a:spcPts val="4200"/>
              </a:lnSpc>
              <a:buFont typeface="Arial"/>
              <a:buChar char="•"/>
            </a:pPr>
            <a:r>
              <a:rPr lang="en-US" sz="3000" b="1" spc="-89">
                <a:solidFill>
                  <a:srgbClr val="FF5757"/>
                </a:solidFill>
                <a:latin typeface="Montserrat Bold"/>
                <a:ea typeface="Montserrat Bold"/>
                <a:cs typeface="Montserrat Bold"/>
                <a:sym typeface="Montserrat Bold"/>
              </a:rPr>
              <a:t>ignore </a:t>
            </a:r>
            <a:r>
              <a:rPr lang="en-US" sz="3000" spc="-89">
                <a:solidFill>
                  <a:srgbClr val="FFFFFF"/>
                </a:solidFill>
                <a:latin typeface="Montserrat"/>
                <a:ea typeface="Montserrat"/>
                <a:cs typeface="Montserrat"/>
                <a:sym typeface="Montserrat"/>
              </a:rPr>
              <a:t>: không ghi bảng hoặc trả về lỗi nếu bảng đã tồn tại</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1744651" cy="1427772"/>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Merging/updating</a:t>
            </a:r>
          </a:p>
        </p:txBody>
      </p:sp>
      <p:sp>
        <p:nvSpPr>
          <p:cNvPr id="5" name="Freeform 5"/>
          <p:cNvSpPr/>
          <p:nvPr/>
        </p:nvSpPr>
        <p:spPr>
          <a:xfrm flipH="1">
            <a:off x="0" y="8326711"/>
            <a:ext cx="4146766" cy="1960289"/>
          </a:xfrm>
          <a:custGeom>
            <a:avLst/>
            <a:gdLst/>
            <a:ahLst/>
            <a:cxnLst/>
            <a:rect l="l" t="t" r="r" b="b"/>
            <a:pathLst>
              <a:path w="4146766" h="1960289">
                <a:moveTo>
                  <a:pt x="4146766" y="0"/>
                </a:moveTo>
                <a:lnTo>
                  <a:pt x="0" y="0"/>
                </a:lnTo>
                <a:lnTo>
                  <a:pt x="0" y="1960289"/>
                </a:lnTo>
                <a:lnTo>
                  <a:pt x="4146766" y="1960289"/>
                </a:lnTo>
                <a:lnTo>
                  <a:pt x="41467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2764674" y="-380680"/>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023065" y="687020"/>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674176" y="4564496"/>
            <a:ext cx="15256048" cy="10477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Đối tượng DeltaTable chứa một số hàm đơn giản cho các tác vụ hợp nhất hoặc cập nhật thông thường trên bảng Delta Lake, chẳng hạn như </a:t>
            </a:r>
            <a:r>
              <a:rPr lang="en-US" sz="3000" b="1" spc="-89">
                <a:solidFill>
                  <a:srgbClr val="FF3131"/>
                </a:solidFill>
                <a:latin typeface="Montserrat Bold"/>
                <a:ea typeface="Montserrat Bold"/>
                <a:cs typeface="Montserrat Bold"/>
                <a:sym typeface="Montserrat Bold"/>
              </a:rPr>
              <a:t>delete</a:t>
            </a:r>
            <a:r>
              <a:rPr lang="en-US" sz="3000" spc="-89">
                <a:solidFill>
                  <a:srgbClr val="FFFFFF"/>
                </a:solidFill>
                <a:latin typeface="Montserrat"/>
                <a:ea typeface="Montserrat"/>
                <a:cs typeface="Montserrat"/>
                <a:sym typeface="Montserrat"/>
              </a:rPr>
              <a:t>, </a:t>
            </a:r>
            <a:r>
              <a:rPr lang="en-US" sz="3000" b="1" spc="-89">
                <a:solidFill>
                  <a:srgbClr val="38B6FF"/>
                </a:solidFill>
                <a:latin typeface="Montserrat Bold"/>
                <a:ea typeface="Montserrat Bold"/>
                <a:cs typeface="Montserrat Bold"/>
                <a:sym typeface="Montserrat Bold"/>
              </a:rPr>
              <a:t>merge </a:t>
            </a:r>
            <a:r>
              <a:rPr lang="en-US" sz="3000" spc="-89">
                <a:solidFill>
                  <a:srgbClr val="FFFFFF"/>
                </a:solidFill>
                <a:latin typeface="Montserrat"/>
                <a:ea typeface="Montserrat"/>
                <a:cs typeface="Montserrat"/>
                <a:sym typeface="Montserrat"/>
              </a:rPr>
              <a:t>và </a:t>
            </a:r>
            <a:r>
              <a:rPr lang="en-US" sz="3000" b="1" spc="-89">
                <a:solidFill>
                  <a:srgbClr val="61E025"/>
                </a:solidFill>
                <a:latin typeface="Montserrat Bold"/>
                <a:ea typeface="Montserrat Bold"/>
                <a:cs typeface="Montserrat Bold"/>
                <a:sym typeface="Montserrat Bold"/>
              </a:rPr>
              <a:t>update</a:t>
            </a:r>
            <a:r>
              <a:rPr lang="en-US" sz="3000" spc="-89">
                <a:solidFill>
                  <a:srgbClr val="FFFFFF"/>
                </a:solidFill>
                <a:latin typeface="Montserrat"/>
                <a:ea typeface="Montserrat"/>
                <a:cs typeface="Montserrat"/>
                <a:sym typeface="Montserrat"/>
              </a:rPr>
              <a:t>. </a:t>
            </a:r>
          </a:p>
        </p:txBody>
      </p:sp>
      <p:sp>
        <p:nvSpPr>
          <p:cNvPr id="9" name="TextBox 9"/>
          <p:cNvSpPr txBox="1"/>
          <p:nvPr/>
        </p:nvSpPr>
        <p:spPr>
          <a:xfrm>
            <a:off x="1674176" y="5913892"/>
            <a:ext cx="14006489" cy="28289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Cơ chế hoạt động</a:t>
            </a:r>
          </a:p>
          <a:p>
            <a:pPr marL="647700" lvl="1" indent="-323850" algn="l">
              <a:lnSpc>
                <a:spcPts val="4800"/>
              </a:lnSpc>
              <a:buFont typeface="Arial"/>
              <a:buChar char="•"/>
            </a:pPr>
            <a:r>
              <a:rPr lang="en-US" sz="3000" spc="-89">
                <a:solidFill>
                  <a:srgbClr val="FFFFFF"/>
                </a:solidFill>
                <a:latin typeface="Montserrat"/>
                <a:ea typeface="Montserrat"/>
                <a:cs typeface="Montserrat"/>
                <a:sym typeface="Montserrat"/>
              </a:rPr>
              <a:t>Khi dữ liệu thay đổi tệp Parquet cũ được đánh dấu là lỗi thời, sau đó tạo </a:t>
            </a:r>
            <a:r>
              <a:rPr lang="en-US" sz="3000" b="1" spc="-89">
                <a:solidFill>
                  <a:srgbClr val="38B6FF"/>
                </a:solidFill>
                <a:latin typeface="Montserrat Bold"/>
                <a:ea typeface="Montserrat Bold"/>
                <a:cs typeface="Montserrat Bold"/>
                <a:sym typeface="Montserrat Bold"/>
              </a:rPr>
              <a:t>file Parquet mới</a:t>
            </a:r>
            <a:r>
              <a:rPr lang="en-US" sz="3000" spc="-89">
                <a:solidFill>
                  <a:srgbClr val="FFFFFF"/>
                </a:solidFill>
                <a:latin typeface="Montserrat"/>
                <a:ea typeface="Montserrat"/>
                <a:cs typeface="Montserrat"/>
                <a:sym typeface="Montserrat"/>
              </a:rPr>
              <a:t> chứa dữ liệu đã sửa đổi.</a:t>
            </a:r>
          </a:p>
          <a:p>
            <a:pPr marL="647700" lvl="1" indent="-323850" algn="l">
              <a:lnSpc>
                <a:spcPts val="4800"/>
              </a:lnSpc>
              <a:buFont typeface="Arial"/>
              <a:buChar char="•"/>
            </a:pPr>
            <a:r>
              <a:rPr lang="en-US" sz="3000" spc="-89">
                <a:solidFill>
                  <a:srgbClr val="FFFFFF"/>
                </a:solidFill>
                <a:latin typeface="Montserrat"/>
                <a:ea typeface="Montserrat"/>
                <a:cs typeface="Montserrat"/>
                <a:sym typeface="Montserrat"/>
              </a:rPr>
              <a:t>Lợi ích là quản lý dữ liệu rõ ràng, hiệu quả và đảm bảo tính toàn vẹn.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1744651" cy="1427772"/>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Merging/updating</a:t>
            </a:r>
          </a:p>
        </p:txBody>
      </p:sp>
      <p:sp>
        <p:nvSpPr>
          <p:cNvPr id="5" name="Freeform 5"/>
          <p:cNvSpPr/>
          <p:nvPr/>
        </p:nvSpPr>
        <p:spPr>
          <a:xfrm flipH="1">
            <a:off x="0" y="8326711"/>
            <a:ext cx="4146766" cy="1960289"/>
          </a:xfrm>
          <a:custGeom>
            <a:avLst/>
            <a:gdLst/>
            <a:ahLst/>
            <a:cxnLst/>
            <a:rect l="l" t="t" r="r" b="b"/>
            <a:pathLst>
              <a:path w="4146766" h="1960289">
                <a:moveTo>
                  <a:pt x="4146766" y="0"/>
                </a:moveTo>
                <a:lnTo>
                  <a:pt x="0" y="0"/>
                </a:lnTo>
                <a:lnTo>
                  <a:pt x="0" y="1960289"/>
                </a:lnTo>
                <a:lnTo>
                  <a:pt x="4146766" y="1960289"/>
                </a:lnTo>
                <a:lnTo>
                  <a:pt x="41467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2764674" y="-380680"/>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023065" y="687020"/>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3174651" y="5956186"/>
            <a:ext cx="11938698" cy="1581150"/>
          </a:xfrm>
          <a:prstGeom prst="rect">
            <a:avLst/>
          </a:prstGeom>
        </p:spPr>
        <p:txBody>
          <a:bodyPr lIns="0" tIns="0" rIns="0" bIns="0" rtlCol="0" anchor="t">
            <a:spAutoFit/>
          </a:bodyPr>
          <a:lstStyle/>
          <a:p>
            <a:pPr algn="ctr">
              <a:lnSpc>
                <a:spcPts val="4200"/>
              </a:lnSpc>
            </a:pPr>
            <a:r>
              <a:rPr lang="en-US" sz="3000" spc="-89">
                <a:solidFill>
                  <a:srgbClr val="FFFFFF"/>
                </a:solidFill>
                <a:latin typeface="Montserrat"/>
                <a:ea typeface="Montserrat"/>
                <a:cs typeface="Montserrat"/>
                <a:sym typeface="Montserrat"/>
              </a:rPr>
              <a:t>Cho dù thao tác là </a:t>
            </a:r>
            <a:r>
              <a:rPr lang="en-US" sz="3000" b="1" spc="-89">
                <a:solidFill>
                  <a:srgbClr val="FF3131"/>
                </a:solidFill>
                <a:latin typeface="Montserrat Bold"/>
                <a:ea typeface="Montserrat Bold"/>
                <a:cs typeface="Montserrat Bold"/>
                <a:sym typeface="Montserrat Bold"/>
              </a:rPr>
              <a:t>delete</a:t>
            </a:r>
            <a:r>
              <a:rPr lang="en-US" sz="3000" spc="-89">
                <a:solidFill>
                  <a:srgbClr val="FFFFFF"/>
                </a:solidFill>
                <a:latin typeface="Montserrat"/>
                <a:ea typeface="Montserrat"/>
                <a:cs typeface="Montserrat"/>
                <a:sym typeface="Montserrat"/>
              </a:rPr>
              <a:t>, </a:t>
            </a:r>
            <a:r>
              <a:rPr lang="en-US" sz="3000" b="1" spc="-89">
                <a:solidFill>
                  <a:srgbClr val="38B6FF"/>
                </a:solidFill>
                <a:latin typeface="Montserrat Bold"/>
                <a:ea typeface="Montserrat Bold"/>
                <a:cs typeface="Montserrat Bold"/>
                <a:sym typeface="Montserrat Bold"/>
              </a:rPr>
              <a:t>merge</a:t>
            </a:r>
            <a:r>
              <a:rPr lang="en-US" sz="3000" spc="-89">
                <a:solidFill>
                  <a:srgbClr val="FFFFFF"/>
                </a:solidFill>
                <a:latin typeface="Montserrat"/>
                <a:ea typeface="Montserrat"/>
                <a:cs typeface="Montserrat"/>
                <a:sym typeface="Montserrat"/>
              </a:rPr>
              <a:t> hay </a:t>
            </a:r>
            <a:r>
              <a:rPr lang="en-US" sz="3000" b="1" spc="-89">
                <a:solidFill>
                  <a:srgbClr val="61E025"/>
                </a:solidFill>
                <a:latin typeface="Montserrat Bold"/>
                <a:ea typeface="Montserrat Bold"/>
                <a:cs typeface="Montserrat Bold"/>
                <a:sym typeface="Montserrat Bold"/>
              </a:rPr>
              <a:t>update</a:t>
            </a:r>
            <a:r>
              <a:rPr lang="en-US" sz="3000" spc="-89">
                <a:solidFill>
                  <a:srgbClr val="FFFFFF"/>
                </a:solidFill>
                <a:latin typeface="Montserrat"/>
                <a:ea typeface="Montserrat"/>
                <a:cs typeface="Montserrat"/>
                <a:sym typeface="Montserrat"/>
              </a:rPr>
              <a:t>, khi dữ liệu được thay đổi trong bảng Delta Lake, thường sẽ xóa các </a:t>
            </a:r>
            <a:r>
              <a:rPr lang="en-US" sz="3000" b="1" spc="-89">
                <a:solidFill>
                  <a:srgbClr val="FFFFFF"/>
                </a:solidFill>
                <a:latin typeface="Montserrat Bold"/>
                <a:ea typeface="Montserrat Bold"/>
                <a:cs typeface="Montserrat Bold"/>
                <a:sym typeface="Montserrat Bold"/>
              </a:rPr>
              <a:t>file parquet cũ</a:t>
            </a:r>
            <a:r>
              <a:rPr lang="en-US" sz="3000" spc="-89">
                <a:solidFill>
                  <a:srgbClr val="FFFFFF"/>
                </a:solidFill>
                <a:latin typeface="Montserrat"/>
                <a:ea typeface="Montserrat"/>
                <a:cs typeface="Montserrat"/>
                <a:sym typeface="Montserrat"/>
              </a:rPr>
              <a:t> và tạo các </a:t>
            </a:r>
            <a:r>
              <a:rPr lang="en-US" sz="3000" b="1" spc="-89">
                <a:solidFill>
                  <a:srgbClr val="FFFFFF"/>
                </a:solidFill>
                <a:latin typeface="Montserrat Bold"/>
                <a:ea typeface="Montserrat Bold"/>
                <a:cs typeface="Montserrat Bold"/>
                <a:sym typeface="Montserrat Bold"/>
              </a:rPr>
              <a:t>file parquet mới</a:t>
            </a:r>
            <a:r>
              <a:rPr lang="en-US" sz="3000" spc="-89">
                <a:solidFill>
                  <a:srgbClr val="FFFFFF"/>
                </a:solidFill>
                <a:latin typeface="Montserrat"/>
                <a:ea typeface="Montserrat"/>
                <a:cs typeface="Montserrat"/>
                <a:sym typeface="Montserrat"/>
              </a:rPr>
              <a:t> với dữ liệu đã sửa đổi.</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3380909-AACC-E268-381F-6EF331DE4A98}"/>
              </a:ext>
            </a:extLst>
          </p:cNvPr>
          <p:cNvGrpSpPr/>
          <p:nvPr/>
        </p:nvGrpSpPr>
        <p:grpSpPr>
          <a:xfrm>
            <a:off x="-3158697" y="-2461787"/>
            <a:ext cx="9274740" cy="15210574"/>
            <a:chOff x="12621930" y="-2979478"/>
            <a:chExt cx="9274740" cy="15210574"/>
          </a:xfrm>
        </p:grpSpPr>
        <p:sp>
          <p:nvSpPr>
            <p:cNvPr id="15" name="Freeform 6">
              <a:extLst>
                <a:ext uri="{FF2B5EF4-FFF2-40B4-BE49-F238E27FC236}">
                  <a16:creationId xmlns:a16="http://schemas.microsoft.com/office/drawing/2014/main" id="{8C2D12DB-D435-74FC-E96E-D0C13522A4CD}"/>
                </a:ext>
              </a:extLst>
            </p:cNvPr>
            <p:cNvSpPr/>
            <p:nvPr/>
          </p:nvSpPr>
          <p:spPr>
            <a:xfrm flipV="1">
              <a:off x="12621930" y="3418455"/>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00"/>
            </a:p>
          </p:txBody>
        </p:sp>
        <p:sp>
          <p:nvSpPr>
            <p:cNvPr id="16" name="Freeform 7">
              <a:extLst>
                <a:ext uri="{FF2B5EF4-FFF2-40B4-BE49-F238E27FC236}">
                  <a16:creationId xmlns:a16="http://schemas.microsoft.com/office/drawing/2014/main" id="{B57F4020-6B81-D23F-9F47-B1554AB2F004}"/>
                </a:ext>
              </a:extLst>
            </p:cNvPr>
            <p:cNvSpPr/>
            <p:nvPr/>
          </p:nvSpPr>
          <p:spPr>
            <a:xfrm>
              <a:off x="12621930" y="4625809"/>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00"/>
            </a:p>
          </p:txBody>
        </p:sp>
        <p:sp>
          <p:nvSpPr>
            <p:cNvPr id="17" name="Freeform 8">
              <a:extLst>
                <a:ext uri="{FF2B5EF4-FFF2-40B4-BE49-F238E27FC236}">
                  <a16:creationId xmlns:a16="http://schemas.microsoft.com/office/drawing/2014/main" id="{A2A9BC61-4044-F2A3-28EB-3D79A158EF43}"/>
                </a:ext>
              </a:extLst>
            </p:cNvPr>
            <p:cNvSpPr/>
            <p:nvPr/>
          </p:nvSpPr>
          <p:spPr>
            <a:xfrm>
              <a:off x="12621930" y="-1901401"/>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00"/>
            </a:p>
          </p:txBody>
        </p:sp>
        <p:sp>
          <p:nvSpPr>
            <p:cNvPr id="18" name="Freeform 9">
              <a:extLst>
                <a:ext uri="{FF2B5EF4-FFF2-40B4-BE49-F238E27FC236}">
                  <a16:creationId xmlns:a16="http://schemas.microsoft.com/office/drawing/2014/main" id="{C162EB47-ED8D-616E-21C3-38754A38FCAD}"/>
                </a:ext>
              </a:extLst>
            </p:cNvPr>
            <p:cNvSpPr/>
            <p:nvPr/>
          </p:nvSpPr>
          <p:spPr>
            <a:xfrm flipV="1">
              <a:off x="12621930" y="-2979478"/>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00"/>
            </a:p>
          </p:txBody>
        </p:sp>
      </p:grpSp>
      <p:grpSp>
        <p:nvGrpSpPr>
          <p:cNvPr id="13" name="Group 12">
            <a:extLst>
              <a:ext uri="{FF2B5EF4-FFF2-40B4-BE49-F238E27FC236}">
                <a16:creationId xmlns:a16="http://schemas.microsoft.com/office/drawing/2014/main" id="{835954F8-DA95-C4D9-C17C-706BD18FB9BC}"/>
              </a:ext>
            </a:extLst>
          </p:cNvPr>
          <p:cNvGrpSpPr/>
          <p:nvPr/>
        </p:nvGrpSpPr>
        <p:grpSpPr>
          <a:xfrm>
            <a:off x="12621930" y="-2979478"/>
            <a:ext cx="9274740" cy="15210574"/>
            <a:chOff x="12621930" y="-2979478"/>
            <a:chExt cx="9274740" cy="15210574"/>
          </a:xfrm>
        </p:grpSpPr>
        <p:sp>
          <p:nvSpPr>
            <p:cNvPr id="6" name="Freeform 6"/>
            <p:cNvSpPr/>
            <p:nvPr/>
          </p:nvSpPr>
          <p:spPr>
            <a:xfrm flipV="1">
              <a:off x="12621930" y="3418455"/>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2621930" y="4625809"/>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2621930" y="-1901401"/>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flipV="1">
              <a:off x="12621930" y="-2979478"/>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0" name="TextBox 10"/>
          <p:cNvSpPr txBox="1"/>
          <p:nvPr/>
        </p:nvSpPr>
        <p:spPr>
          <a:xfrm>
            <a:off x="1478673" y="2244915"/>
            <a:ext cx="14832266" cy="1354666"/>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Vượt ra khỏi Pandas</a:t>
            </a:r>
          </a:p>
        </p:txBody>
      </p:sp>
      <p:sp>
        <p:nvSpPr>
          <p:cNvPr id="11" name="TextBox 11"/>
          <p:cNvSpPr txBox="1"/>
          <p:nvPr/>
        </p:nvSpPr>
        <p:spPr>
          <a:xfrm>
            <a:off x="2092985" y="4618036"/>
            <a:ext cx="14102031" cy="2114550"/>
          </a:xfrm>
          <a:prstGeom prst="rect">
            <a:avLst/>
          </a:prstGeom>
        </p:spPr>
        <p:txBody>
          <a:bodyPr lIns="0" tIns="0" rIns="0" bIns="0" rtlCol="0" anchor="t">
            <a:spAutoFit/>
          </a:bodyPr>
          <a:lstStyle/>
          <a:p>
            <a:pPr marL="0" lvl="1" indent="0" algn="just">
              <a:lnSpc>
                <a:spcPts val="4200"/>
              </a:lnSpc>
              <a:spcBef>
                <a:spcPct val="0"/>
              </a:spcBef>
            </a:pPr>
            <a:r>
              <a:rPr lang="en-US" sz="3000" b="1" u="none" strike="noStrike" spc="-89">
                <a:solidFill>
                  <a:srgbClr val="61E025"/>
                </a:solidFill>
                <a:latin typeface="Montserrat Bold"/>
                <a:ea typeface="Montserrat Bold"/>
                <a:cs typeface="Montserrat Bold"/>
                <a:sym typeface="Montserrat Bold"/>
              </a:rPr>
              <a:t>Gói Python deltalake </a:t>
            </a:r>
            <a:r>
              <a:rPr lang="en-US" sz="3000" u="none" strike="noStrike" spc="-89">
                <a:solidFill>
                  <a:srgbClr val="FFFFFF"/>
                </a:solidFill>
                <a:latin typeface="Montserrat"/>
                <a:ea typeface="Montserrat"/>
                <a:cs typeface="Montserrat"/>
                <a:sym typeface="Montserrat"/>
              </a:rPr>
              <a:t>cung cấp hỗ trợ cho định dạng bảng Delta Lake cho một số công cụ truy vấn và triển khai khác nhau. Trong khi chương này sử dụng thư viện Pandas làm ví dụ để </a:t>
            </a:r>
            <a:r>
              <a:rPr lang="en-US" sz="3000" b="1" u="none" strike="noStrike" spc="-89">
                <a:solidFill>
                  <a:srgbClr val="00FFFC"/>
                </a:solidFill>
                <a:latin typeface="Montserrat Bold"/>
                <a:ea typeface="Montserrat Bold"/>
                <a:cs typeface="Montserrat Bold"/>
                <a:sym typeface="Montserrat Bold"/>
              </a:rPr>
              <a:t>read, write, v.v.,</a:t>
            </a:r>
            <a:r>
              <a:rPr lang="en-US" sz="3000" u="none" strike="noStrike" spc="-89">
                <a:solidFill>
                  <a:srgbClr val="FFFFFF"/>
                </a:solidFill>
                <a:latin typeface="Montserrat"/>
                <a:ea typeface="Montserrat"/>
                <a:cs typeface="Montserrat"/>
                <a:sym typeface="Montserrat"/>
              </a:rPr>
              <a:t> thì vẫn có các tích hợp để sử dụng gói deltalake từ các thư viện DataFrame như Polars hoặc Datafusion.</a:t>
            </a:r>
          </a:p>
        </p:txBody>
      </p:sp>
      <p:sp>
        <p:nvSpPr>
          <p:cNvPr id="12" name="TextBox 12"/>
          <p:cNvSpPr txBox="1"/>
          <p:nvPr/>
        </p:nvSpPr>
        <p:spPr>
          <a:xfrm>
            <a:off x="2092985" y="7380702"/>
            <a:ext cx="14102031" cy="1047750"/>
          </a:xfrm>
          <a:prstGeom prst="rect">
            <a:avLst/>
          </a:prstGeom>
        </p:spPr>
        <p:txBody>
          <a:bodyPr lIns="0" tIns="0" rIns="0" bIns="0" rtlCol="0" anchor="t">
            <a:spAutoFit/>
          </a:bodyPr>
          <a:lstStyle/>
          <a:p>
            <a:pPr marL="0" lvl="1" indent="0" algn="just">
              <a:lnSpc>
                <a:spcPts val="4200"/>
              </a:lnSpc>
              <a:spcBef>
                <a:spcPct val="0"/>
              </a:spcBef>
            </a:pPr>
            <a:r>
              <a:rPr lang="en-US" sz="3000" u="none" strike="noStrike" spc="-89">
                <a:solidFill>
                  <a:srgbClr val="FFFFFF"/>
                </a:solidFill>
                <a:latin typeface="Montserrat"/>
                <a:ea typeface="Montserrat"/>
                <a:cs typeface="Montserrat"/>
                <a:sym typeface="Montserrat"/>
              </a:rPr>
              <a:t>Thư viện nền tảng </a:t>
            </a:r>
            <a:r>
              <a:rPr lang="en-US" sz="3000" b="1" u="none" strike="noStrike" spc="-89">
                <a:solidFill>
                  <a:srgbClr val="38B6FF"/>
                </a:solidFill>
                <a:latin typeface="Montserrat Bold"/>
                <a:ea typeface="Montserrat Bold"/>
                <a:cs typeface="Montserrat Bold"/>
                <a:sym typeface="Montserrat Bold"/>
              </a:rPr>
              <a:t>pyarrow</a:t>
            </a:r>
            <a:r>
              <a:rPr lang="en-US" sz="3000" u="none" strike="noStrike" spc="-89">
                <a:solidFill>
                  <a:srgbClr val="FFFFFF"/>
                </a:solidFill>
                <a:latin typeface="Montserrat"/>
                <a:ea typeface="Montserrat"/>
                <a:cs typeface="Montserrat"/>
                <a:sym typeface="Montserrat"/>
              </a:rPr>
              <a:t> liên kết tất cả các tích hợp này lại với nhau và triển khai các phép trừu tượng được chia sẻ như RecordBatch, DataSet và Table.</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12463940" y="2159794"/>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sp>
        <p:nvSpPr>
          <p:cNvPr id="3" name="Freeform 3"/>
          <p:cNvSpPr/>
          <p:nvPr/>
        </p:nvSpPr>
        <p:spPr>
          <a:xfrm>
            <a:off x="-5521284" y="-4006891"/>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3560347" y="1381125"/>
            <a:ext cx="11167306" cy="1401355"/>
          </a:xfrm>
          <a:prstGeom prst="rect">
            <a:avLst/>
          </a:prstGeom>
        </p:spPr>
        <p:txBody>
          <a:bodyPr lIns="0" tIns="0" rIns="0" bIns="0" rtlCol="0" anchor="t">
            <a:spAutoFit/>
          </a:bodyPr>
          <a:lstStyle/>
          <a:p>
            <a:pPr algn="l">
              <a:lnSpc>
                <a:spcPts val="10131"/>
              </a:lnSpc>
            </a:pPr>
            <a:r>
              <a:rPr lang="en-US" sz="11513" b="1" spc="-345">
                <a:solidFill>
                  <a:srgbClr val="FFFFFF"/>
                </a:solidFill>
                <a:latin typeface="Arial Unicode Bold"/>
                <a:ea typeface="Arial Unicode Bold"/>
                <a:cs typeface="Arial Unicode Bold"/>
                <a:sym typeface="Arial Unicode Bold"/>
              </a:rPr>
              <a:t>THÀNH VIÊN #37</a:t>
            </a:r>
          </a:p>
        </p:txBody>
      </p:sp>
      <p:grpSp>
        <p:nvGrpSpPr>
          <p:cNvPr id="5" name="Group 5"/>
          <p:cNvGrpSpPr/>
          <p:nvPr/>
        </p:nvGrpSpPr>
        <p:grpSpPr>
          <a:xfrm>
            <a:off x="3656368" y="3310455"/>
            <a:ext cx="4342058" cy="4342058"/>
            <a:chOff x="0" y="0"/>
            <a:chExt cx="812800" cy="812800"/>
          </a:xfrm>
        </p:grpSpPr>
        <p:sp>
          <p:nvSpPr>
            <p:cNvPr id="6" name="Freeform 6"/>
            <p:cNvSpPr/>
            <p:nvPr/>
          </p:nvSpPr>
          <p:spPr>
            <a:xfrm>
              <a:off x="0" y="0"/>
              <a:ext cx="812800" cy="812800"/>
            </a:xfrm>
            <a:custGeom>
              <a:avLst/>
              <a:gdLst/>
              <a:ahLst/>
              <a:cxnLst/>
              <a:rect l="l" t="t" r="r" b="b"/>
              <a:pathLst>
                <a:path w="812800" h="812800">
                  <a:moveTo>
                    <a:pt x="32094" y="0"/>
                  </a:moveTo>
                  <a:lnTo>
                    <a:pt x="780706" y="0"/>
                  </a:lnTo>
                  <a:cubicBezTo>
                    <a:pt x="789218" y="0"/>
                    <a:pt x="797381" y="3381"/>
                    <a:pt x="803400" y="9400"/>
                  </a:cubicBezTo>
                  <a:cubicBezTo>
                    <a:pt x="809419" y="15419"/>
                    <a:pt x="812800" y="23582"/>
                    <a:pt x="812800" y="32094"/>
                  </a:cubicBezTo>
                  <a:lnTo>
                    <a:pt x="812800" y="780706"/>
                  </a:lnTo>
                  <a:cubicBezTo>
                    <a:pt x="812800" y="789218"/>
                    <a:pt x="809419" y="797381"/>
                    <a:pt x="803400" y="803400"/>
                  </a:cubicBezTo>
                  <a:cubicBezTo>
                    <a:pt x="797381" y="809419"/>
                    <a:pt x="789218" y="812800"/>
                    <a:pt x="780706" y="812800"/>
                  </a:cubicBezTo>
                  <a:lnTo>
                    <a:pt x="32094" y="812800"/>
                  </a:lnTo>
                  <a:cubicBezTo>
                    <a:pt x="23582" y="812800"/>
                    <a:pt x="15419" y="809419"/>
                    <a:pt x="9400" y="803400"/>
                  </a:cubicBezTo>
                  <a:cubicBezTo>
                    <a:pt x="3381" y="797381"/>
                    <a:pt x="0" y="789218"/>
                    <a:pt x="0" y="780706"/>
                  </a:cubicBezTo>
                  <a:lnTo>
                    <a:pt x="0" y="32094"/>
                  </a:lnTo>
                  <a:cubicBezTo>
                    <a:pt x="0" y="23582"/>
                    <a:pt x="3381" y="15419"/>
                    <a:pt x="9400" y="9400"/>
                  </a:cubicBezTo>
                  <a:cubicBezTo>
                    <a:pt x="15419" y="3381"/>
                    <a:pt x="23582" y="0"/>
                    <a:pt x="32094" y="0"/>
                  </a:cubicBezTo>
                  <a:close/>
                </a:path>
              </a:pathLst>
            </a:custGeom>
            <a:blipFill>
              <a:blip r:embed="rId3"/>
              <a:stretch>
                <a:fillRect l="-14062" t="-20104" r="-5591"/>
              </a:stretch>
            </a:blipFill>
          </p:spPr>
          <p:txBody>
            <a:bodyPr/>
            <a:lstStyle/>
            <a:p>
              <a:endParaRPr lang="en-US"/>
            </a:p>
          </p:txBody>
        </p:sp>
      </p:grpSp>
      <p:sp>
        <p:nvSpPr>
          <p:cNvPr id="7" name="TextBox 7"/>
          <p:cNvSpPr txBox="1"/>
          <p:nvPr/>
        </p:nvSpPr>
        <p:spPr>
          <a:xfrm>
            <a:off x="3625260" y="8090558"/>
            <a:ext cx="4373166" cy="600697"/>
          </a:xfrm>
          <a:prstGeom prst="rect">
            <a:avLst/>
          </a:prstGeom>
        </p:spPr>
        <p:txBody>
          <a:bodyPr lIns="0" tIns="0" rIns="0" bIns="0" rtlCol="0" anchor="t">
            <a:spAutoFit/>
          </a:bodyPr>
          <a:lstStyle/>
          <a:p>
            <a:pPr algn="r">
              <a:lnSpc>
                <a:spcPts val="4524"/>
              </a:lnSpc>
            </a:pPr>
            <a:r>
              <a:rPr lang="en-US" sz="4524" b="1">
                <a:solidFill>
                  <a:srgbClr val="FFFFFF"/>
                </a:solidFill>
                <a:latin typeface="Arial Unicode Bold"/>
                <a:ea typeface="Arial Unicode Bold"/>
                <a:cs typeface="Arial Unicode Bold"/>
                <a:sym typeface="Arial Unicode Bold"/>
              </a:rPr>
              <a:t>Nguyễn Thị Nga</a:t>
            </a:r>
          </a:p>
        </p:txBody>
      </p:sp>
      <p:sp>
        <p:nvSpPr>
          <p:cNvPr id="8" name="TextBox 8"/>
          <p:cNvSpPr txBox="1"/>
          <p:nvPr/>
        </p:nvSpPr>
        <p:spPr>
          <a:xfrm>
            <a:off x="3656368" y="8909965"/>
            <a:ext cx="4342058" cy="348335"/>
          </a:xfrm>
          <a:prstGeom prst="rect">
            <a:avLst/>
          </a:prstGeom>
        </p:spPr>
        <p:txBody>
          <a:bodyPr lIns="0" tIns="0" rIns="0" bIns="0" rtlCol="0" anchor="t">
            <a:spAutoFit/>
          </a:bodyPr>
          <a:lstStyle/>
          <a:p>
            <a:pPr algn="r">
              <a:lnSpc>
                <a:spcPts val="2592"/>
              </a:lnSpc>
            </a:pPr>
            <a:r>
              <a:rPr lang="en-US" sz="2946" spc="-185">
                <a:solidFill>
                  <a:srgbClr val="FFFFFF"/>
                </a:solidFill>
                <a:latin typeface="Montserrat"/>
                <a:ea typeface="Montserrat"/>
                <a:cs typeface="Montserrat"/>
                <a:sym typeface="Montserrat"/>
              </a:rPr>
              <a:t>Software Engineer</a:t>
            </a:r>
          </a:p>
        </p:txBody>
      </p:sp>
      <p:grpSp>
        <p:nvGrpSpPr>
          <p:cNvPr id="9" name="Group 9"/>
          <p:cNvGrpSpPr/>
          <p:nvPr/>
        </p:nvGrpSpPr>
        <p:grpSpPr>
          <a:xfrm>
            <a:off x="10177639" y="3310455"/>
            <a:ext cx="4342058" cy="4342058"/>
            <a:chOff x="0" y="0"/>
            <a:chExt cx="812800" cy="812800"/>
          </a:xfrm>
        </p:grpSpPr>
        <p:sp>
          <p:nvSpPr>
            <p:cNvPr id="10" name="Freeform 10"/>
            <p:cNvSpPr/>
            <p:nvPr/>
          </p:nvSpPr>
          <p:spPr>
            <a:xfrm>
              <a:off x="0" y="0"/>
              <a:ext cx="812800" cy="812800"/>
            </a:xfrm>
            <a:custGeom>
              <a:avLst/>
              <a:gdLst/>
              <a:ahLst/>
              <a:cxnLst/>
              <a:rect l="l" t="t" r="r" b="b"/>
              <a:pathLst>
                <a:path w="812800" h="812800">
                  <a:moveTo>
                    <a:pt x="32094" y="0"/>
                  </a:moveTo>
                  <a:lnTo>
                    <a:pt x="780706" y="0"/>
                  </a:lnTo>
                  <a:cubicBezTo>
                    <a:pt x="789218" y="0"/>
                    <a:pt x="797381" y="3381"/>
                    <a:pt x="803400" y="9400"/>
                  </a:cubicBezTo>
                  <a:cubicBezTo>
                    <a:pt x="809419" y="15419"/>
                    <a:pt x="812800" y="23582"/>
                    <a:pt x="812800" y="32094"/>
                  </a:cubicBezTo>
                  <a:lnTo>
                    <a:pt x="812800" y="780706"/>
                  </a:lnTo>
                  <a:cubicBezTo>
                    <a:pt x="812800" y="789218"/>
                    <a:pt x="809419" y="797381"/>
                    <a:pt x="803400" y="803400"/>
                  </a:cubicBezTo>
                  <a:cubicBezTo>
                    <a:pt x="797381" y="809419"/>
                    <a:pt x="789218" y="812800"/>
                    <a:pt x="780706" y="812800"/>
                  </a:cubicBezTo>
                  <a:lnTo>
                    <a:pt x="32094" y="812800"/>
                  </a:lnTo>
                  <a:cubicBezTo>
                    <a:pt x="23582" y="812800"/>
                    <a:pt x="15419" y="809419"/>
                    <a:pt x="9400" y="803400"/>
                  </a:cubicBezTo>
                  <a:cubicBezTo>
                    <a:pt x="3381" y="797381"/>
                    <a:pt x="0" y="789218"/>
                    <a:pt x="0" y="780706"/>
                  </a:cubicBezTo>
                  <a:lnTo>
                    <a:pt x="0" y="32094"/>
                  </a:lnTo>
                  <a:cubicBezTo>
                    <a:pt x="0" y="23582"/>
                    <a:pt x="3381" y="15419"/>
                    <a:pt x="9400" y="9400"/>
                  </a:cubicBezTo>
                  <a:cubicBezTo>
                    <a:pt x="15419" y="3381"/>
                    <a:pt x="23582" y="0"/>
                    <a:pt x="32094" y="0"/>
                  </a:cubicBezTo>
                  <a:close/>
                </a:path>
              </a:pathLst>
            </a:custGeom>
            <a:blipFill>
              <a:blip r:embed="rId4"/>
              <a:stretch>
                <a:fillRect l="-20" r="-20"/>
              </a:stretch>
            </a:blipFill>
          </p:spPr>
          <p:txBody>
            <a:bodyPr/>
            <a:lstStyle/>
            <a:p>
              <a:endParaRPr lang="en-US"/>
            </a:p>
          </p:txBody>
        </p:sp>
      </p:grpSp>
      <p:sp>
        <p:nvSpPr>
          <p:cNvPr id="11" name="TextBox 11"/>
          <p:cNvSpPr txBox="1"/>
          <p:nvPr/>
        </p:nvSpPr>
        <p:spPr>
          <a:xfrm>
            <a:off x="10146331" y="8090558"/>
            <a:ext cx="4916307" cy="600697"/>
          </a:xfrm>
          <a:prstGeom prst="rect">
            <a:avLst/>
          </a:prstGeom>
        </p:spPr>
        <p:txBody>
          <a:bodyPr lIns="0" tIns="0" rIns="0" bIns="0" rtlCol="0" anchor="t">
            <a:spAutoFit/>
          </a:bodyPr>
          <a:lstStyle/>
          <a:p>
            <a:pPr algn="l">
              <a:lnSpc>
                <a:spcPts val="4524"/>
              </a:lnSpc>
            </a:pPr>
            <a:r>
              <a:rPr lang="en-US" sz="4524" b="1">
                <a:solidFill>
                  <a:srgbClr val="FFFFFF"/>
                </a:solidFill>
                <a:latin typeface="Arial Unicode Bold"/>
                <a:ea typeface="Arial Unicode Bold"/>
                <a:cs typeface="Arial Unicode Bold"/>
                <a:sym typeface="Arial Unicode Bold"/>
              </a:rPr>
              <a:t>Nguyễn Nhựt Anh</a:t>
            </a:r>
          </a:p>
        </p:txBody>
      </p:sp>
      <p:sp>
        <p:nvSpPr>
          <p:cNvPr id="12" name="TextBox 12"/>
          <p:cNvSpPr txBox="1"/>
          <p:nvPr/>
        </p:nvSpPr>
        <p:spPr>
          <a:xfrm>
            <a:off x="10146449" y="8909965"/>
            <a:ext cx="4342058" cy="348335"/>
          </a:xfrm>
          <a:prstGeom prst="rect">
            <a:avLst/>
          </a:prstGeom>
        </p:spPr>
        <p:txBody>
          <a:bodyPr lIns="0" tIns="0" rIns="0" bIns="0" rtlCol="0" anchor="t">
            <a:spAutoFit/>
          </a:bodyPr>
          <a:lstStyle/>
          <a:p>
            <a:pPr algn="l">
              <a:lnSpc>
                <a:spcPts val="2592"/>
              </a:lnSpc>
            </a:pPr>
            <a:r>
              <a:rPr lang="en-US" sz="2946" spc="-185">
                <a:solidFill>
                  <a:srgbClr val="FFFFFF"/>
                </a:solidFill>
                <a:latin typeface="Montserrat"/>
                <a:ea typeface="Montserrat"/>
                <a:cs typeface="Montserrat"/>
                <a:sym typeface="Montserrat"/>
              </a:rPr>
              <a:t>Software Engineer</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4073881">
            <a:off x="-1466609" y="-8329715"/>
            <a:ext cx="29425090" cy="30413530"/>
          </a:xfrm>
          <a:custGeom>
            <a:avLst/>
            <a:gdLst/>
            <a:ahLst/>
            <a:cxnLst/>
            <a:rect l="l" t="t" r="r" b="b"/>
            <a:pathLst>
              <a:path w="29425090" h="30413530">
                <a:moveTo>
                  <a:pt x="0" y="0"/>
                </a:moveTo>
                <a:lnTo>
                  <a:pt x="29425091" y="0"/>
                </a:lnTo>
                <a:lnTo>
                  <a:pt x="29425091" y="30413530"/>
                </a:lnTo>
                <a:lnTo>
                  <a:pt x="0" y="3041353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31293" y="4439991"/>
            <a:ext cx="6097779" cy="5271754"/>
            <a:chOff x="0" y="0"/>
            <a:chExt cx="1559127" cy="1347922"/>
          </a:xfrm>
        </p:grpSpPr>
        <p:sp>
          <p:nvSpPr>
            <p:cNvPr id="4" name="Freeform 4"/>
            <p:cNvSpPr/>
            <p:nvPr/>
          </p:nvSpPr>
          <p:spPr>
            <a:xfrm>
              <a:off x="0" y="0"/>
              <a:ext cx="1559127" cy="1347922"/>
            </a:xfrm>
            <a:custGeom>
              <a:avLst/>
              <a:gdLst/>
              <a:ahLst/>
              <a:cxnLst/>
              <a:rect l="l" t="t" r="r" b="b"/>
              <a:pathLst>
                <a:path w="1559127" h="1347922">
                  <a:moveTo>
                    <a:pt x="26662" y="0"/>
                  </a:moveTo>
                  <a:lnTo>
                    <a:pt x="1532464" y="0"/>
                  </a:lnTo>
                  <a:cubicBezTo>
                    <a:pt x="1547190" y="0"/>
                    <a:pt x="1559127" y="11937"/>
                    <a:pt x="1559127" y="26662"/>
                  </a:cubicBezTo>
                  <a:lnTo>
                    <a:pt x="1559127" y="1321260"/>
                  </a:lnTo>
                  <a:cubicBezTo>
                    <a:pt x="1559127" y="1335985"/>
                    <a:pt x="1547190" y="1347922"/>
                    <a:pt x="1532464" y="1347922"/>
                  </a:cubicBezTo>
                  <a:lnTo>
                    <a:pt x="26662" y="1347922"/>
                  </a:lnTo>
                  <a:cubicBezTo>
                    <a:pt x="11937" y="1347922"/>
                    <a:pt x="0" y="1335985"/>
                    <a:pt x="0" y="1321260"/>
                  </a:cubicBezTo>
                  <a:lnTo>
                    <a:pt x="0" y="26662"/>
                  </a:lnTo>
                  <a:cubicBezTo>
                    <a:pt x="0" y="11937"/>
                    <a:pt x="11937" y="0"/>
                    <a:pt x="26662" y="0"/>
                  </a:cubicBezTo>
                  <a:close/>
                </a:path>
              </a:pathLst>
            </a:custGeom>
            <a:solidFill>
              <a:srgbClr val="242424">
                <a:alpha val="49804"/>
              </a:srgbClr>
            </a:solidFill>
          </p:spPr>
          <p:txBody>
            <a:bodyPr/>
            <a:lstStyle/>
            <a:p>
              <a:endParaRPr lang="en-US"/>
            </a:p>
          </p:txBody>
        </p:sp>
        <p:sp>
          <p:nvSpPr>
            <p:cNvPr id="5" name="TextBox 5"/>
            <p:cNvSpPr txBox="1"/>
            <p:nvPr/>
          </p:nvSpPr>
          <p:spPr>
            <a:xfrm>
              <a:off x="0" y="-38100"/>
              <a:ext cx="1559127" cy="138602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6095111" y="4439991"/>
            <a:ext cx="6097779" cy="5271754"/>
            <a:chOff x="0" y="0"/>
            <a:chExt cx="1559127" cy="1347922"/>
          </a:xfrm>
        </p:grpSpPr>
        <p:sp>
          <p:nvSpPr>
            <p:cNvPr id="7" name="Freeform 7"/>
            <p:cNvSpPr/>
            <p:nvPr/>
          </p:nvSpPr>
          <p:spPr>
            <a:xfrm>
              <a:off x="0" y="0"/>
              <a:ext cx="1559127" cy="1347922"/>
            </a:xfrm>
            <a:custGeom>
              <a:avLst/>
              <a:gdLst/>
              <a:ahLst/>
              <a:cxnLst/>
              <a:rect l="l" t="t" r="r" b="b"/>
              <a:pathLst>
                <a:path w="1559127" h="1347922">
                  <a:moveTo>
                    <a:pt x="26662" y="0"/>
                  </a:moveTo>
                  <a:lnTo>
                    <a:pt x="1532464" y="0"/>
                  </a:lnTo>
                  <a:cubicBezTo>
                    <a:pt x="1547190" y="0"/>
                    <a:pt x="1559127" y="11937"/>
                    <a:pt x="1559127" y="26662"/>
                  </a:cubicBezTo>
                  <a:lnTo>
                    <a:pt x="1559127" y="1321260"/>
                  </a:lnTo>
                  <a:cubicBezTo>
                    <a:pt x="1559127" y="1335985"/>
                    <a:pt x="1547190" y="1347922"/>
                    <a:pt x="1532464" y="1347922"/>
                  </a:cubicBezTo>
                  <a:lnTo>
                    <a:pt x="26662" y="1347922"/>
                  </a:lnTo>
                  <a:cubicBezTo>
                    <a:pt x="11937" y="1347922"/>
                    <a:pt x="0" y="1335985"/>
                    <a:pt x="0" y="1321260"/>
                  </a:cubicBezTo>
                  <a:lnTo>
                    <a:pt x="0" y="26662"/>
                  </a:lnTo>
                  <a:cubicBezTo>
                    <a:pt x="0" y="11937"/>
                    <a:pt x="11937" y="0"/>
                    <a:pt x="26662" y="0"/>
                  </a:cubicBezTo>
                  <a:close/>
                </a:path>
              </a:pathLst>
            </a:custGeom>
            <a:solidFill>
              <a:srgbClr val="242424">
                <a:alpha val="49804"/>
              </a:srgbClr>
            </a:solidFill>
          </p:spPr>
          <p:txBody>
            <a:bodyPr/>
            <a:lstStyle/>
            <a:p>
              <a:endParaRPr lang="en-US"/>
            </a:p>
          </p:txBody>
        </p:sp>
        <p:sp>
          <p:nvSpPr>
            <p:cNvPr id="8" name="TextBox 8"/>
            <p:cNvSpPr txBox="1"/>
            <p:nvPr/>
          </p:nvSpPr>
          <p:spPr>
            <a:xfrm>
              <a:off x="0" y="-57150"/>
              <a:ext cx="1559127" cy="1405072"/>
            </a:xfrm>
            <a:prstGeom prst="rect">
              <a:avLst/>
            </a:prstGeom>
          </p:spPr>
          <p:txBody>
            <a:bodyPr lIns="50800" tIns="50800" rIns="50800" bIns="50800" rtlCol="0" anchor="ctr"/>
            <a:lstStyle/>
            <a:p>
              <a:pPr marL="0" lvl="1" indent="0" algn="just">
                <a:lnSpc>
                  <a:spcPts val="4200"/>
                </a:lnSpc>
                <a:spcBef>
                  <a:spcPct val="0"/>
                </a:spcBef>
              </a:pPr>
              <a:endParaRPr/>
            </a:p>
          </p:txBody>
        </p:sp>
      </p:grpSp>
      <p:grpSp>
        <p:nvGrpSpPr>
          <p:cNvPr id="9" name="Group 9"/>
          <p:cNvGrpSpPr/>
          <p:nvPr/>
        </p:nvGrpSpPr>
        <p:grpSpPr>
          <a:xfrm>
            <a:off x="12621930" y="4439991"/>
            <a:ext cx="6097779" cy="5271754"/>
            <a:chOff x="0" y="0"/>
            <a:chExt cx="1559127" cy="1347922"/>
          </a:xfrm>
        </p:grpSpPr>
        <p:sp>
          <p:nvSpPr>
            <p:cNvPr id="10" name="Freeform 10"/>
            <p:cNvSpPr/>
            <p:nvPr/>
          </p:nvSpPr>
          <p:spPr>
            <a:xfrm>
              <a:off x="0" y="0"/>
              <a:ext cx="1559127" cy="1347922"/>
            </a:xfrm>
            <a:custGeom>
              <a:avLst/>
              <a:gdLst/>
              <a:ahLst/>
              <a:cxnLst/>
              <a:rect l="l" t="t" r="r" b="b"/>
              <a:pathLst>
                <a:path w="1559127" h="1347922">
                  <a:moveTo>
                    <a:pt x="26662" y="0"/>
                  </a:moveTo>
                  <a:lnTo>
                    <a:pt x="1532464" y="0"/>
                  </a:lnTo>
                  <a:cubicBezTo>
                    <a:pt x="1547190" y="0"/>
                    <a:pt x="1559127" y="11937"/>
                    <a:pt x="1559127" y="26662"/>
                  </a:cubicBezTo>
                  <a:lnTo>
                    <a:pt x="1559127" y="1321260"/>
                  </a:lnTo>
                  <a:cubicBezTo>
                    <a:pt x="1559127" y="1335985"/>
                    <a:pt x="1547190" y="1347922"/>
                    <a:pt x="1532464" y="1347922"/>
                  </a:cubicBezTo>
                  <a:lnTo>
                    <a:pt x="26662" y="1347922"/>
                  </a:lnTo>
                  <a:cubicBezTo>
                    <a:pt x="11937" y="1347922"/>
                    <a:pt x="0" y="1335985"/>
                    <a:pt x="0" y="1321260"/>
                  </a:cubicBezTo>
                  <a:lnTo>
                    <a:pt x="0" y="26662"/>
                  </a:lnTo>
                  <a:cubicBezTo>
                    <a:pt x="0" y="11937"/>
                    <a:pt x="11937" y="0"/>
                    <a:pt x="26662" y="0"/>
                  </a:cubicBezTo>
                  <a:close/>
                </a:path>
              </a:pathLst>
            </a:custGeom>
            <a:solidFill>
              <a:srgbClr val="242424">
                <a:alpha val="49804"/>
              </a:srgbClr>
            </a:solidFill>
          </p:spPr>
          <p:txBody>
            <a:bodyPr/>
            <a:lstStyle/>
            <a:p>
              <a:endParaRPr lang="en-US"/>
            </a:p>
          </p:txBody>
        </p:sp>
        <p:sp>
          <p:nvSpPr>
            <p:cNvPr id="11" name="TextBox 11"/>
            <p:cNvSpPr txBox="1"/>
            <p:nvPr/>
          </p:nvSpPr>
          <p:spPr>
            <a:xfrm>
              <a:off x="0" y="-38100"/>
              <a:ext cx="1559127" cy="1386022"/>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478673" y="2244915"/>
            <a:ext cx="14832266" cy="1354666"/>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Vượt ra khỏi Pandas</a:t>
            </a:r>
          </a:p>
        </p:txBody>
      </p:sp>
      <p:sp>
        <p:nvSpPr>
          <p:cNvPr id="13" name="TextBox 13"/>
          <p:cNvSpPr txBox="1"/>
          <p:nvPr/>
        </p:nvSpPr>
        <p:spPr>
          <a:xfrm>
            <a:off x="5111" y="4316793"/>
            <a:ext cx="5224971" cy="4041775"/>
          </a:xfrm>
          <a:prstGeom prst="rect">
            <a:avLst/>
          </a:prstGeom>
        </p:spPr>
        <p:txBody>
          <a:bodyPr lIns="0" tIns="0" rIns="0" bIns="0" rtlCol="0" anchor="t">
            <a:spAutoFit/>
          </a:bodyPr>
          <a:lstStyle/>
          <a:p>
            <a:pPr algn="ctr">
              <a:lnSpc>
                <a:spcPts val="7500"/>
              </a:lnSpc>
            </a:pPr>
            <a:r>
              <a:rPr lang="en-US" sz="3000" b="1" spc="-89">
                <a:solidFill>
                  <a:srgbClr val="FFFFFF"/>
                </a:solidFill>
                <a:latin typeface="Montserrat Bold"/>
                <a:ea typeface="Montserrat Bold"/>
                <a:cs typeface="Montserrat Bold"/>
                <a:sym typeface="Montserrat Bold"/>
              </a:rPr>
              <a:t>RecordBatch</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Biểu diễn tập hợp các cột có độ dài bằng nhau, theo định dạng dữ liệu cột</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Được sử dụng trong hầu hết các hoạt động nội bộ để đọc/ghi bảng Delta Lake</a:t>
            </a:r>
          </a:p>
        </p:txBody>
      </p:sp>
      <p:sp>
        <p:nvSpPr>
          <p:cNvPr id="14" name="TextBox 14"/>
          <p:cNvSpPr txBox="1"/>
          <p:nvPr/>
        </p:nvSpPr>
        <p:spPr>
          <a:xfrm>
            <a:off x="6095111" y="4316793"/>
            <a:ext cx="5677296" cy="4546600"/>
          </a:xfrm>
          <a:prstGeom prst="rect">
            <a:avLst/>
          </a:prstGeom>
        </p:spPr>
        <p:txBody>
          <a:bodyPr lIns="0" tIns="0" rIns="0" bIns="0" rtlCol="0" anchor="t">
            <a:spAutoFit/>
          </a:bodyPr>
          <a:lstStyle/>
          <a:p>
            <a:pPr algn="ctr">
              <a:lnSpc>
                <a:spcPts val="7500"/>
              </a:lnSpc>
            </a:pPr>
            <a:r>
              <a:rPr lang="en-US" sz="3000" b="1" spc="-89">
                <a:solidFill>
                  <a:srgbClr val="FFFFFF"/>
                </a:solidFill>
                <a:latin typeface="Montserrat Bold"/>
                <a:ea typeface="Montserrat Bold"/>
                <a:cs typeface="Montserrat Bold"/>
                <a:sym typeface="Montserrat Bold"/>
              </a:rPr>
              <a:t>Table</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Tập hợp các mảng Arrow có tên và độ dài bằng nhau, tương tự "table" truyền thống</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Tương thích với DeltaTable thông qua hàm </a:t>
            </a:r>
            <a:r>
              <a:rPr lang="en-US" sz="2499" b="1" spc="-74">
                <a:solidFill>
                  <a:srgbClr val="FFFFFF"/>
                </a:solidFill>
                <a:latin typeface="Montserrat Bold"/>
                <a:ea typeface="Montserrat Bold"/>
                <a:cs typeface="Montserrat Bold"/>
                <a:sym typeface="Montserrat Bold"/>
              </a:rPr>
              <a:t>to_pyarrow_table()</a:t>
            </a:r>
          </a:p>
          <a:p>
            <a:pPr marL="539749" lvl="1" indent="-269875" algn="just">
              <a:lnSpc>
                <a:spcPts val="3999"/>
              </a:lnSpc>
              <a:buFont typeface="Arial"/>
              <a:buChar char="•"/>
            </a:pPr>
            <a:r>
              <a:rPr lang="en-US" sz="2499" b="1" spc="-74">
                <a:solidFill>
                  <a:srgbClr val="FFFFFF"/>
                </a:solidFill>
                <a:latin typeface="Montserrat Bold"/>
                <a:ea typeface="Montserrat Bold"/>
                <a:cs typeface="Montserrat Bold"/>
                <a:sym typeface="Montserrat Bold"/>
              </a:rPr>
              <a:t>Hạn chế : </a:t>
            </a:r>
            <a:r>
              <a:rPr lang="en-US" sz="2499" spc="-74">
                <a:solidFill>
                  <a:srgbClr val="FFFFFF"/>
                </a:solidFill>
                <a:latin typeface="Montserrat"/>
                <a:ea typeface="Montserrat"/>
                <a:cs typeface="Montserrat"/>
                <a:sym typeface="Montserrat"/>
              </a:rPr>
              <a:t>Không tối ưu với tập dữ liệu lớn</a:t>
            </a:r>
          </a:p>
        </p:txBody>
      </p:sp>
      <p:sp>
        <p:nvSpPr>
          <p:cNvPr id="15" name="TextBox 15"/>
          <p:cNvSpPr txBox="1"/>
          <p:nvPr/>
        </p:nvSpPr>
        <p:spPr>
          <a:xfrm>
            <a:off x="12621930" y="4316793"/>
            <a:ext cx="5309161" cy="5051425"/>
          </a:xfrm>
          <a:prstGeom prst="rect">
            <a:avLst/>
          </a:prstGeom>
        </p:spPr>
        <p:txBody>
          <a:bodyPr lIns="0" tIns="0" rIns="0" bIns="0" rtlCol="0" anchor="t">
            <a:spAutoFit/>
          </a:bodyPr>
          <a:lstStyle/>
          <a:p>
            <a:pPr algn="ctr">
              <a:lnSpc>
                <a:spcPts val="7500"/>
              </a:lnSpc>
            </a:pPr>
            <a:r>
              <a:rPr lang="en-US" sz="3000" b="1" spc="-89">
                <a:solidFill>
                  <a:srgbClr val="FFFFFF"/>
                </a:solidFill>
                <a:latin typeface="Montserrat Bold"/>
                <a:ea typeface="Montserrat Bold"/>
                <a:cs typeface="Montserrat Bold"/>
                <a:sym typeface="Montserrat Bold"/>
              </a:rPr>
              <a:t>DataSet</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Tương tự Table nhưng tải dữ liệu lười biếng </a:t>
            </a:r>
            <a:r>
              <a:rPr lang="en-US" sz="2499" b="1" spc="-74">
                <a:solidFill>
                  <a:srgbClr val="FFFFFF"/>
                </a:solidFill>
                <a:latin typeface="Montserrat Bold"/>
                <a:ea typeface="Montserrat Bold"/>
                <a:cs typeface="Montserrat Bold"/>
                <a:sym typeface="Montserrat Bold"/>
              </a:rPr>
              <a:t>(lazy loading)</a:t>
            </a:r>
          </a:p>
          <a:p>
            <a:pPr marL="539749" lvl="1" indent="-269875" algn="just">
              <a:lnSpc>
                <a:spcPts val="3999"/>
              </a:lnSpc>
              <a:buFont typeface="Arial"/>
              <a:buChar char="•"/>
            </a:pPr>
            <a:r>
              <a:rPr lang="en-US" sz="2499" spc="-74">
                <a:solidFill>
                  <a:srgbClr val="FFFFFF"/>
                </a:solidFill>
                <a:latin typeface="Montserrat"/>
                <a:ea typeface="Montserrat"/>
                <a:cs typeface="Montserrat"/>
                <a:sym typeface="Montserrat"/>
              </a:rPr>
              <a:t>Được tạo từ DeltaTable thông qua </a:t>
            </a:r>
            <a:r>
              <a:rPr lang="en-US" sz="2499" b="1" spc="-74">
                <a:solidFill>
                  <a:srgbClr val="FFFFFF"/>
                </a:solidFill>
                <a:latin typeface="Montserrat Bold"/>
                <a:ea typeface="Montserrat Bold"/>
                <a:cs typeface="Montserrat Bold"/>
                <a:sym typeface="Montserrat Bold"/>
              </a:rPr>
              <a:t>to_pyarrow_dataset()</a:t>
            </a:r>
          </a:p>
          <a:p>
            <a:pPr marL="539749" lvl="1" indent="-269875" algn="just">
              <a:lnSpc>
                <a:spcPts val="3999"/>
              </a:lnSpc>
              <a:spcBef>
                <a:spcPct val="0"/>
              </a:spcBef>
              <a:buFont typeface="Arial"/>
              <a:buChar char="•"/>
            </a:pPr>
            <a:r>
              <a:rPr lang="en-US" sz="2499" b="1" spc="-74">
                <a:solidFill>
                  <a:srgbClr val="FFFFFF"/>
                </a:solidFill>
                <a:latin typeface="Montserrat Bold"/>
                <a:ea typeface="Montserrat Bold"/>
                <a:cs typeface="Montserrat Bold"/>
                <a:sym typeface="Montserrat Bold"/>
              </a:rPr>
              <a:t>Ưu điểm : </a:t>
            </a:r>
            <a:r>
              <a:rPr lang="en-US" sz="2499" spc="-74">
                <a:solidFill>
                  <a:srgbClr val="FFFFFF"/>
                </a:solidFill>
                <a:latin typeface="Montserrat"/>
                <a:ea typeface="Montserrat"/>
                <a:cs typeface="Montserrat"/>
                <a:sym typeface="Montserrat"/>
              </a:rPr>
              <a:t>Chi phí tạo thấp, tiết kiệm tài nguyên; Linh hoạt khi làm việc với dữ liệu lớn hơn thông qua các thao tác</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5115152">
            <a:off x="-2547124" y="-1854655"/>
            <a:ext cx="12799361" cy="13229314"/>
          </a:xfrm>
          <a:custGeom>
            <a:avLst/>
            <a:gdLst/>
            <a:ahLst/>
            <a:cxnLst/>
            <a:rect l="l" t="t" r="r" b="b"/>
            <a:pathLst>
              <a:path w="12799361" h="13229314">
                <a:moveTo>
                  <a:pt x="0" y="0"/>
                </a:moveTo>
                <a:lnTo>
                  <a:pt x="12799361" y="0"/>
                </a:lnTo>
                <a:lnTo>
                  <a:pt x="12799361" y="13229313"/>
                </a:lnTo>
                <a:lnTo>
                  <a:pt x="0" y="13229313"/>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58656" y="1389178"/>
            <a:ext cx="9583198" cy="9583198"/>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rot="-7467212">
            <a:off x="6418884" y="1038275"/>
            <a:ext cx="16756192" cy="16756192"/>
          </a:xfrm>
          <a:custGeom>
            <a:avLst/>
            <a:gdLst/>
            <a:ahLst/>
            <a:cxnLst/>
            <a:rect l="l" t="t" r="r" b="b"/>
            <a:pathLst>
              <a:path w="16756192" h="16756192">
                <a:moveTo>
                  <a:pt x="0" y="0"/>
                </a:moveTo>
                <a:lnTo>
                  <a:pt x="16756191" y="0"/>
                </a:lnTo>
                <a:lnTo>
                  <a:pt x="16756191" y="16756192"/>
                </a:lnTo>
                <a:lnTo>
                  <a:pt x="0" y="16756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5847965" y="3369443"/>
            <a:ext cx="10992235" cy="1316322"/>
          </a:xfrm>
          <a:prstGeom prst="rect">
            <a:avLst/>
          </a:prstGeom>
        </p:spPr>
        <p:txBody>
          <a:bodyPr wrap="square" lIns="0" tIns="0" rIns="0" bIns="0" rtlCol="0" anchor="t">
            <a:spAutoFit/>
          </a:bodyPr>
          <a:lstStyle/>
          <a:p>
            <a:pPr algn="l">
              <a:lnSpc>
                <a:spcPts val="10023"/>
              </a:lnSpc>
            </a:pPr>
            <a:r>
              <a:rPr lang="en-US" sz="11390" b="1" spc="-341">
                <a:solidFill>
                  <a:srgbClr val="FFFFFF"/>
                </a:solidFill>
                <a:latin typeface="Arial Unicode Bold"/>
                <a:ea typeface="Arial Unicode Bold"/>
                <a:cs typeface="Arial Unicode Bold"/>
                <a:sym typeface="Arial Unicode Bold"/>
              </a:rPr>
              <a:t>Thư viện Rust</a:t>
            </a:r>
          </a:p>
        </p:txBody>
      </p:sp>
      <p:sp>
        <p:nvSpPr>
          <p:cNvPr id="8" name="TextBox 8"/>
          <p:cNvSpPr txBox="1"/>
          <p:nvPr/>
        </p:nvSpPr>
        <p:spPr>
          <a:xfrm>
            <a:off x="5847965" y="5008527"/>
            <a:ext cx="9284233" cy="914400"/>
          </a:xfrm>
          <a:prstGeom prst="rect">
            <a:avLst/>
          </a:prstGeom>
        </p:spPr>
        <p:txBody>
          <a:bodyPr lIns="0" tIns="0" rIns="0" bIns="0" rtlCol="0" anchor="t">
            <a:spAutoFit/>
          </a:bodyPr>
          <a:lstStyle/>
          <a:p>
            <a:pPr algn="just">
              <a:lnSpc>
                <a:spcPts val="3600"/>
              </a:lnSpc>
            </a:pPr>
            <a:r>
              <a:rPr lang="en-US" sz="3000" spc="-89">
                <a:solidFill>
                  <a:srgbClr val="FFFFFF"/>
                </a:solidFill>
                <a:latin typeface="Montserrat"/>
                <a:ea typeface="Montserrat"/>
                <a:cs typeface="Montserrat"/>
                <a:sym typeface="Montserrat"/>
              </a:rPr>
              <a:t>Delta Lake Rust API, cho phép thao tác dữ liệu hiệu quả mà không cần phụ thuộc vào JVM</a:t>
            </a:r>
          </a:p>
        </p:txBody>
      </p:sp>
      <p:sp>
        <p:nvSpPr>
          <p:cNvPr id="9" name="TextBox 9"/>
          <p:cNvSpPr txBox="1"/>
          <p:nvPr/>
        </p:nvSpPr>
        <p:spPr>
          <a:xfrm>
            <a:off x="2187600" y="3381347"/>
            <a:ext cx="3660365" cy="2799430"/>
          </a:xfrm>
          <a:prstGeom prst="rect">
            <a:avLst/>
          </a:prstGeom>
        </p:spPr>
        <p:txBody>
          <a:bodyPr lIns="0" tIns="0" rIns="0" bIns="0" rtlCol="0" anchor="t">
            <a:spAutoFit/>
          </a:bodyPr>
          <a:lstStyle/>
          <a:p>
            <a:pPr algn="l">
              <a:lnSpc>
                <a:spcPts val="20263"/>
              </a:lnSpc>
            </a:pPr>
            <a:r>
              <a:rPr lang="en-US" sz="23026" b="1" spc="-1450">
                <a:solidFill>
                  <a:srgbClr val="FFFFFF"/>
                </a:solidFill>
                <a:latin typeface="Arial Unicode Bold"/>
                <a:ea typeface="Arial Unicode Bold"/>
                <a:cs typeface="Arial Unicode Bold"/>
                <a:sym typeface="Arial Unicode Bold"/>
              </a:rPr>
              <a:t>02</a:t>
            </a:r>
          </a:p>
        </p:txBody>
      </p:sp>
      <p:sp>
        <p:nvSpPr>
          <p:cNvPr id="10" name="TextBox 10"/>
          <p:cNvSpPr txBox="1"/>
          <p:nvPr/>
        </p:nvSpPr>
        <p:spPr>
          <a:xfrm>
            <a:off x="1028700" y="9324975"/>
            <a:ext cx="12924207" cy="233680"/>
          </a:xfrm>
          <a:prstGeom prst="rect">
            <a:avLst/>
          </a:prstGeom>
        </p:spPr>
        <p:txBody>
          <a:bodyPr lIns="0" tIns="0" rIns="0" bIns="0" rtlCol="0" anchor="t">
            <a:spAutoFit/>
          </a:bodyPr>
          <a:lstStyle/>
          <a:p>
            <a:pPr algn="l">
              <a:lnSpc>
                <a:spcPts val="1760"/>
              </a:lnSpc>
            </a:pPr>
            <a:r>
              <a:rPr lang="en-US" sz="2000" i="1">
                <a:solidFill>
                  <a:srgbClr val="FFFFFF"/>
                </a:solidFill>
                <a:latin typeface="Montserrat Italics"/>
                <a:ea typeface="Montserrat Italics"/>
                <a:cs typeface="Montserrat Italics"/>
                <a:sym typeface="Montserrat Italics"/>
              </a:rPr>
              <a:t>Delta Lake The Definitive Guide, chapter 6 Building Native Applications with Delta Lake, page 127</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flipH="1" flipV="1">
            <a:off x="12146396" y="5680856"/>
            <a:ext cx="7424701" cy="6385243"/>
          </a:xfrm>
          <a:custGeom>
            <a:avLst/>
            <a:gdLst/>
            <a:ahLst/>
            <a:cxnLst/>
            <a:rect l="l" t="t" r="r" b="b"/>
            <a:pathLst>
              <a:path w="7424701" h="6385243">
                <a:moveTo>
                  <a:pt x="7424701" y="6385243"/>
                </a:moveTo>
                <a:lnTo>
                  <a:pt x="0" y="6385243"/>
                </a:lnTo>
                <a:lnTo>
                  <a:pt x="0" y="0"/>
                </a:lnTo>
                <a:lnTo>
                  <a:pt x="7424701" y="0"/>
                </a:lnTo>
                <a:lnTo>
                  <a:pt x="7424701" y="638524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95753" y="5680856"/>
            <a:ext cx="7424701" cy="6385243"/>
          </a:xfrm>
          <a:custGeom>
            <a:avLst/>
            <a:gdLst/>
            <a:ahLst/>
            <a:cxnLst/>
            <a:rect l="l" t="t" r="r" b="b"/>
            <a:pathLst>
              <a:path w="7424701" h="6385243">
                <a:moveTo>
                  <a:pt x="0" y="0"/>
                </a:moveTo>
                <a:lnTo>
                  <a:pt x="7424701" y="0"/>
                </a:lnTo>
                <a:lnTo>
                  <a:pt x="7424701" y="6385243"/>
                </a:lnTo>
                <a:lnTo>
                  <a:pt x="0" y="6385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307647" y="1488034"/>
            <a:ext cx="7424701" cy="6385243"/>
          </a:xfrm>
          <a:custGeom>
            <a:avLst/>
            <a:gdLst/>
            <a:ahLst/>
            <a:cxnLst/>
            <a:rect l="l" t="t" r="r" b="b"/>
            <a:pathLst>
              <a:path w="7424701" h="6385243">
                <a:moveTo>
                  <a:pt x="7424701" y="6385243"/>
                </a:moveTo>
                <a:lnTo>
                  <a:pt x="0" y="6385243"/>
                </a:lnTo>
                <a:lnTo>
                  <a:pt x="0" y="0"/>
                </a:lnTo>
                <a:lnTo>
                  <a:pt x="7424701" y="0"/>
                </a:lnTo>
                <a:lnTo>
                  <a:pt x="7424701" y="638524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37236" y="-2554295"/>
            <a:ext cx="7424701" cy="6385243"/>
          </a:xfrm>
          <a:custGeom>
            <a:avLst/>
            <a:gdLst/>
            <a:ahLst/>
            <a:cxnLst/>
            <a:rect l="l" t="t" r="r" b="b"/>
            <a:pathLst>
              <a:path w="7424701" h="6385243">
                <a:moveTo>
                  <a:pt x="0" y="0"/>
                </a:moveTo>
                <a:lnTo>
                  <a:pt x="7424700" y="0"/>
                </a:lnTo>
                <a:lnTo>
                  <a:pt x="7424700" y="6385243"/>
                </a:lnTo>
                <a:lnTo>
                  <a:pt x="0" y="6385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549403" y="5029200"/>
            <a:ext cx="15189194" cy="1790700"/>
          </a:xfrm>
          <a:prstGeom prst="rect">
            <a:avLst/>
          </a:prstGeom>
        </p:spPr>
        <p:txBody>
          <a:bodyPr lIns="0" tIns="0" rIns="0" bIns="0" rtlCol="0" anchor="t">
            <a:spAutoFit/>
          </a:bodyPr>
          <a:lstStyle/>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Rust là ngôn ngữ biên dịch và với một dự án lớn như deltars và DataFusion, thời gian liên kết có thể bị ảnh hưởng với Clang mặc định hoặc GNU ld.</a:t>
            </a:r>
          </a:p>
          <a:p>
            <a:pPr marL="647700" lvl="1" indent="-323850" algn="just">
              <a:lnSpc>
                <a:spcPts val="4800"/>
              </a:lnSpc>
              <a:buFont typeface="Arial"/>
              <a:buChar char="•"/>
            </a:pPr>
            <a:r>
              <a:rPr lang="en-US" sz="3000" b="1" spc="-89">
                <a:solidFill>
                  <a:srgbClr val="38B6FF"/>
                </a:solidFill>
                <a:latin typeface="Montserrat Bold"/>
                <a:ea typeface="Montserrat Bold"/>
                <a:cs typeface="Montserrat Bold"/>
                <a:sym typeface="Montserrat Bold"/>
              </a:rPr>
              <a:t>Mold linker</a:t>
            </a:r>
            <a:r>
              <a:rPr lang="en-US" sz="3000" spc="-89">
                <a:solidFill>
                  <a:srgbClr val="38B6FF"/>
                </a:solidFill>
                <a:latin typeface="Montserrat"/>
                <a:ea typeface="Montserrat"/>
                <a:cs typeface="Montserrat"/>
                <a:sym typeface="Montserrat"/>
              </a:rPr>
              <a:t> </a:t>
            </a:r>
            <a:r>
              <a:rPr lang="en-US" sz="3000" spc="-89">
                <a:solidFill>
                  <a:srgbClr val="FFFFFF"/>
                </a:solidFill>
                <a:latin typeface="Montserrat"/>
                <a:ea typeface="Montserrat"/>
                <a:cs typeface="Montserrat"/>
                <a:sym typeface="Montserrat"/>
              </a:rPr>
              <a:t>đáng để cài đặt và cấu hình để cải thiện thời gian chu kỳ phát triển.</a:t>
            </a:r>
          </a:p>
        </p:txBody>
      </p:sp>
      <p:sp>
        <p:nvSpPr>
          <p:cNvPr id="7" name="TextBox 7"/>
          <p:cNvSpPr txBox="1"/>
          <p:nvPr/>
        </p:nvSpPr>
        <p:spPr>
          <a:xfrm>
            <a:off x="1478673" y="2244915"/>
            <a:ext cx="7469440" cy="1427772"/>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Rust là gì ?</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033459">
            <a:off x="6841167" y="-3371806"/>
            <a:ext cx="19111516" cy="19753505"/>
          </a:xfrm>
          <a:custGeom>
            <a:avLst/>
            <a:gdLst/>
            <a:ahLst/>
            <a:cxnLst/>
            <a:rect l="l" t="t" r="r" b="b"/>
            <a:pathLst>
              <a:path w="19111516" h="19753505">
                <a:moveTo>
                  <a:pt x="0" y="0"/>
                </a:moveTo>
                <a:lnTo>
                  <a:pt x="19111516" y="0"/>
                </a:lnTo>
                <a:lnTo>
                  <a:pt x="19111516" y="19753505"/>
                </a:lnTo>
                <a:lnTo>
                  <a:pt x="0" y="1975350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78673" y="2244915"/>
            <a:ext cx="14413924" cy="1427772"/>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Delta Lake trong Rust</a:t>
            </a:r>
          </a:p>
        </p:txBody>
      </p:sp>
      <p:sp>
        <p:nvSpPr>
          <p:cNvPr id="4" name="TextBox 4"/>
          <p:cNvSpPr txBox="1"/>
          <p:nvPr/>
        </p:nvSpPr>
        <p:spPr>
          <a:xfrm>
            <a:off x="2240039" y="4333246"/>
            <a:ext cx="13807921" cy="2400300"/>
          </a:xfrm>
          <a:prstGeom prst="rect">
            <a:avLst/>
          </a:prstGeom>
        </p:spPr>
        <p:txBody>
          <a:bodyPr lIns="0" tIns="0" rIns="0" bIns="0" rtlCol="0" anchor="t">
            <a:spAutoFit/>
          </a:bodyPr>
          <a:lstStyle/>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M</a:t>
            </a:r>
            <a:r>
              <a:rPr lang="en-US" sz="3000" u="none" strike="noStrike" spc="-89">
                <a:solidFill>
                  <a:srgbClr val="FFFFFF"/>
                </a:solidFill>
                <a:latin typeface="Montserrat"/>
                <a:ea typeface="Montserrat"/>
                <a:cs typeface="Montserrat"/>
                <a:sym typeface="Montserrat"/>
              </a:rPr>
              <a:t>ột triển khai đầy đủ của giao thức Delta Lake trong Rust, thường được gọi là </a:t>
            </a:r>
            <a:r>
              <a:rPr lang="en-US" sz="3000" b="1" u="none" strike="noStrike" spc="-89">
                <a:solidFill>
                  <a:srgbClr val="61E025"/>
                </a:solidFill>
                <a:latin typeface="Montserrat Bold"/>
                <a:ea typeface="Montserrat Bold"/>
                <a:cs typeface="Montserrat Bold"/>
                <a:sym typeface="Montserrat Bold"/>
              </a:rPr>
              <a:t>delta-rs</a:t>
            </a:r>
            <a:r>
              <a:rPr lang="en-US" sz="3000" u="none" strike="noStrike" spc="-89">
                <a:solidFill>
                  <a:srgbClr val="FFFFFF"/>
                </a:solidFill>
                <a:latin typeface="Montserrat"/>
                <a:ea typeface="Montserrat"/>
                <a:cs typeface="Montserrat"/>
                <a:sym typeface="Montserrat"/>
              </a:rPr>
              <a:t>, cũng có thể được sử dụng trực tiếp để xây dựng các ứng dụng dữ liệu hiệu suất cao. Việc thêm </a:t>
            </a:r>
            <a:r>
              <a:rPr lang="en-US" sz="3000" b="1" u="none" strike="noStrike" spc="-89">
                <a:solidFill>
                  <a:srgbClr val="FFFFFF"/>
                </a:solidFill>
                <a:latin typeface="Montserrat Bold"/>
                <a:ea typeface="Montserrat Bold"/>
                <a:cs typeface="Montserrat Bold"/>
                <a:sym typeface="Montserrat Bold"/>
              </a:rPr>
              <a:t>deltalake</a:t>
            </a:r>
            <a:r>
              <a:rPr lang="en-US" sz="3000" u="none" strike="noStrike" spc="-89">
                <a:solidFill>
                  <a:srgbClr val="FFFFFF"/>
                </a:solidFill>
                <a:latin typeface="Montserrat"/>
                <a:ea typeface="Montserrat"/>
                <a:cs typeface="Montserrat"/>
                <a:sym typeface="Montserrat"/>
              </a:rPr>
              <a:t> vào </a:t>
            </a:r>
            <a:r>
              <a:rPr lang="en-US" sz="3000" b="1" u="none" strike="noStrike" spc="-89">
                <a:solidFill>
                  <a:srgbClr val="FFFFFF"/>
                </a:solidFill>
                <a:latin typeface="Montserrat Bold"/>
                <a:ea typeface="Montserrat Bold"/>
                <a:cs typeface="Montserrat Bold"/>
                <a:sym typeface="Montserrat Bold"/>
              </a:rPr>
              <a:t>Cargo.toml</a:t>
            </a:r>
            <a:r>
              <a:rPr lang="en-US" sz="3000" u="none" strike="noStrike" spc="-89">
                <a:solidFill>
                  <a:srgbClr val="FFFFFF"/>
                </a:solidFill>
                <a:latin typeface="Montserrat"/>
                <a:ea typeface="Montserrat"/>
                <a:cs typeface="Montserrat"/>
                <a:sym typeface="Montserrat"/>
              </a:rPr>
              <a:t> trong dự án Rust thường là tất cả những gì cần thiết để bắt đầu</a:t>
            </a:r>
          </a:p>
        </p:txBody>
      </p:sp>
      <p:sp>
        <p:nvSpPr>
          <p:cNvPr id="8" name="TextBox 8"/>
          <p:cNvSpPr txBox="1"/>
          <p:nvPr/>
        </p:nvSpPr>
        <p:spPr>
          <a:xfrm>
            <a:off x="2240039" y="7390771"/>
            <a:ext cx="13807921" cy="1181100"/>
          </a:xfrm>
          <a:prstGeom prst="rect">
            <a:avLst/>
          </a:prstGeom>
        </p:spPr>
        <p:txBody>
          <a:bodyPr lIns="0" tIns="0" rIns="0" bIns="0" rtlCol="0" anchor="t">
            <a:spAutoFit/>
          </a:bodyPr>
          <a:lstStyle/>
          <a:p>
            <a:pPr marL="647700" lvl="1" indent="-323850" algn="just">
              <a:lnSpc>
                <a:spcPts val="4800"/>
              </a:lnSpc>
              <a:spcBef>
                <a:spcPct val="0"/>
              </a:spcBef>
              <a:buFont typeface="Arial"/>
              <a:buChar char="•"/>
            </a:pPr>
            <a:r>
              <a:rPr lang="en-US" sz="3000" b="1" u="none" strike="noStrike" spc="-89">
                <a:solidFill>
                  <a:srgbClr val="FFFFFF"/>
                </a:solidFill>
                <a:latin typeface="Montserrat Bold"/>
                <a:ea typeface="Montserrat Bold"/>
                <a:cs typeface="Montserrat Bold"/>
                <a:sym typeface="Montserrat Bold"/>
              </a:rPr>
              <a:t>Crate deltalake</a:t>
            </a:r>
            <a:r>
              <a:rPr lang="en-US" sz="3000" u="none" strike="noStrike" spc="-89">
                <a:solidFill>
                  <a:srgbClr val="FFFFFF"/>
                </a:solidFill>
                <a:latin typeface="Montserrat"/>
                <a:ea typeface="Montserrat"/>
                <a:cs typeface="Montserrat"/>
                <a:sym typeface="Montserrat"/>
              </a:rPr>
              <a:t> bao gồm các cờ tính năng và phụ thuộc có thể tùy chọn thêm các phụ thuộc để hỗ trợ cho </a:t>
            </a:r>
            <a:r>
              <a:rPr lang="en-US" sz="3000" b="1" u="none" strike="noStrike" spc="-89">
                <a:solidFill>
                  <a:srgbClr val="FFFFFF"/>
                </a:solidFill>
                <a:latin typeface="Montserrat Bold"/>
                <a:ea typeface="Montserrat Bold"/>
                <a:cs typeface="Montserrat Bold"/>
                <a:sym typeface="Montserrat Bold"/>
              </a:rPr>
              <a:t>AWS</a:t>
            </a:r>
            <a:r>
              <a:rPr lang="en-US" sz="3000" u="none" strike="noStrike" spc="-89">
                <a:solidFill>
                  <a:srgbClr val="FFFFFF"/>
                </a:solidFill>
                <a:latin typeface="Montserrat"/>
                <a:ea typeface="Montserrat"/>
                <a:cs typeface="Montserrat"/>
                <a:sym typeface="Montserrat"/>
              </a:rPr>
              <a:t>, </a:t>
            </a:r>
            <a:r>
              <a:rPr lang="en-US" sz="3000" b="1" u="none" strike="noStrike" spc="-89">
                <a:solidFill>
                  <a:srgbClr val="FFFFFF"/>
                </a:solidFill>
                <a:latin typeface="Montserrat Bold"/>
                <a:ea typeface="Montserrat Bold"/>
                <a:cs typeface="Montserrat Bold"/>
                <a:sym typeface="Montserrat Bold"/>
              </a:rPr>
              <a:t>Azure </a:t>
            </a:r>
            <a:r>
              <a:rPr lang="en-US" sz="3000" u="none" strike="noStrike" spc="-89">
                <a:solidFill>
                  <a:srgbClr val="FFFFFF"/>
                </a:solidFill>
                <a:latin typeface="Montserrat"/>
                <a:ea typeface="Montserrat"/>
                <a:cs typeface="Montserrat"/>
                <a:sym typeface="Montserrat"/>
              </a:rPr>
              <a:t>hoặc</a:t>
            </a:r>
            <a:r>
              <a:rPr lang="en-US" sz="3000" b="1" u="none" strike="noStrike" spc="-89">
                <a:solidFill>
                  <a:srgbClr val="FFFFFF"/>
                </a:solidFill>
                <a:latin typeface="Montserrat Bold"/>
                <a:ea typeface="Montserrat Bold"/>
                <a:cs typeface="Montserrat Bold"/>
                <a:sym typeface="Montserrat Bold"/>
              </a:rPr>
              <a:t> Google Cloud</a:t>
            </a:r>
          </a:p>
        </p:txBody>
      </p:sp>
      <p:grpSp>
        <p:nvGrpSpPr>
          <p:cNvPr id="9" name="Group 4">
            <a:extLst>
              <a:ext uri="{FF2B5EF4-FFF2-40B4-BE49-F238E27FC236}">
                <a16:creationId xmlns:a16="http://schemas.microsoft.com/office/drawing/2014/main" id="{B0EC1B07-DDDE-5EE2-4C81-2867D1E6E878}"/>
              </a:ext>
            </a:extLst>
          </p:cNvPr>
          <p:cNvGrpSpPr/>
          <p:nvPr/>
        </p:nvGrpSpPr>
        <p:grpSpPr>
          <a:xfrm>
            <a:off x="-944614" y="8247276"/>
            <a:ext cx="22326616" cy="4079448"/>
            <a:chOff x="0" y="0"/>
            <a:chExt cx="29768822" cy="5439264"/>
          </a:xfrm>
        </p:grpSpPr>
        <p:sp>
          <p:nvSpPr>
            <p:cNvPr id="10" name="Freeform 5">
              <a:extLst>
                <a:ext uri="{FF2B5EF4-FFF2-40B4-BE49-F238E27FC236}">
                  <a16:creationId xmlns:a16="http://schemas.microsoft.com/office/drawing/2014/main" id="{CADB321B-DF35-0ACA-BFD3-ED152B85FF1D}"/>
                </a:ext>
              </a:extLst>
            </p:cNvPr>
            <p:cNvSpPr/>
            <p:nvPr/>
          </p:nvSpPr>
          <p:spPr>
            <a:xfrm>
              <a:off x="0" y="0"/>
              <a:ext cx="14890761" cy="5439264"/>
            </a:xfrm>
            <a:custGeom>
              <a:avLst/>
              <a:gdLst/>
              <a:ahLst/>
              <a:cxnLst/>
              <a:rect l="l" t="t" r="r" b="b"/>
              <a:pathLst>
                <a:path w="14890761" h="5439264">
                  <a:moveTo>
                    <a:pt x="0" y="0"/>
                  </a:moveTo>
                  <a:lnTo>
                    <a:pt x="14890761" y="0"/>
                  </a:lnTo>
                  <a:lnTo>
                    <a:pt x="14890761" y="5439264"/>
                  </a:lnTo>
                  <a:lnTo>
                    <a:pt x="0" y="5439264"/>
                  </a:lnTo>
                  <a:lnTo>
                    <a:pt x="0" y="0"/>
                  </a:lnTo>
                  <a:close/>
                </a:path>
              </a:pathLst>
            </a:custGeom>
            <a:blipFill>
              <a:blip r:embed="rId3"/>
              <a:stretch>
                <a:fillRect/>
              </a:stretch>
            </a:blipFill>
          </p:spPr>
          <p:txBody>
            <a:bodyPr/>
            <a:lstStyle/>
            <a:p>
              <a:endParaRPr lang="en-US"/>
            </a:p>
          </p:txBody>
        </p:sp>
        <p:sp>
          <p:nvSpPr>
            <p:cNvPr id="11" name="Freeform 6">
              <a:extLst>
                <a:ext uri="{FF2B5EF4-FFF2-40B4-BE49-F238E27FC236}">
                  <a16:creationId xmlns:a16="http://schemas.microsoft.com/office/drawing/2014/main" id="{C1A07175-7857-9A63-C7D3-C5585A9984EF}"/>
                </a:ext>
              </a:extLst>
            </p:cNvPr>
            <p:cNvSpPr/>
            <p:nvPr/>
          </p:nvSpPr>
          <p:spPr>
            <a:xfrm flipH="1">
              <a:off x="14878061" y="0"/>
              <a:ext cx="14890761" cy="5439264"/>
            </a:xfrm>
            <a:custGeom>
              <a:avLst/>
              <a:gdLst/>
              <a:ahLst/>
              <a:cxnLst/>
              <a:rect l="l" t="t" r="r" b="b"/>
              <a:pathLst>
                <a:path w="14890761" h="5439264">
                  <a:moveTo>
                    <a:pt x="14890761" y="0"/>
                  </a:moveTo>
                  <a:lnTo>
                    <a:pt x="0" y="0"/>
                  </a:lnTo>
                  <a:lnTo>
                    <a:pt x="0" y="5439264"/>
                  </a:lnTo>
                  <a:lnTo>
                    <a:pt x="14890761" y="5439264"/>
                  </a:lnTo>
                  <a:lnTo>
                    <a:pt x="14890761" y="0"/>
                  </a:lnTo>
                  <a:close/>
                </a:path>
              </a:pathLst>
            </a:custGeom>
            <a:blipFill>
              <a:blip r:embed="rId3"/>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721552">
            <a:off x="-8527058" y="-3767865"/>
            <a:ext cx="19111516" cy="19753505"/>
          </a:xfrm>
          <a:custGeom>
            <a:avLst/>
            <a:gdLst/>
            <a:ahLst/>
            <a:cxnLst/>
            <a:rect l="l" t="t" r="r" b="b"/>
            <a:pathLst>
              <a:path w="19111516" h="19753505">
                <a:moveTo>
                  <a:pt x="0" y="0"/>
                </a:moveTo>
                <a:lnTo>
                  <a:pt x="19111516" y="0"/>
                </a:lnTo>
                <a:lnTo>
                  <a:pt x="19111516" y="19753505"/>
                </a:lnTo>
                <a:lnTo>
                  <a:pt x="0" y="1975350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78673" y="2244915"/>
            <a:ext cx="7641215" cy="1427772"/>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DataFusion</a:t>
            </a:r>
          </a:p>
        </p:txBody>
      </p:sp>
      <p:sp>
        <p:nvSpPr>
          <p:cNvPr id="7" name="TextBox 7"/>
          <p:cNvSpPr txBox="1"/>
          <p:nvPr/>
        </p:nvSpPr>
        <p:spPr>
          <a:xfrm>
            <a:off x="2240039" y="4504840"/>
            <a:ext cx="13807921" cy="37147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DataFusion đóng gói phương ngữ SQL của riêng mình nhưng cũng cung cấp một API DataFrame mà người dùng đến từ Pandas hoặc Apache Spark có thể quen thuộc. Trong kho lưu trữ GitHub của cuốn sách, có một số ví dụ bổ sung chứng minh Data-Frame tương đương với các ví dụ SQL DataFusion. Trên thực tế, hàm SessionContext::sql trả về một DataFrame cho phép kết hợp các truy vấn SQL đơn giản với chuỗi logic DataFrame phức tạp hơn cho các trường hợp sử dụng nâng cao.</a:t>
            </a:r>
          </a:p>
        </p:txBody>
      </p:sp>
      <p:grpSp>
        <p:nvGrpSpPr>
          <p:cNvPr id="8" name="Group 4">
            <a:extLst>
              <a:ext uri="{FF2B5EF4-FFF2-40B4-BE49-F238E27FC236}">
                <a16:creationId xmlns:a16="http://schemas.microsoft.com/office/drawing/2014/main" id="{86E7051C-3F3F-E44C-9D3A-B2F431D2F302}"/>
              </a:ext>
            </a:extLst>
          </p:cNvPr>
          <p:cNvGrpSpPr/>
          <p:nvPr/>
        </p:nvGrpSpPr>
        <p:grpSpPr>
          <a:xfrm>
            <a:off x="-944614" y="8247276"/>
            <a:ext cx="22326616" cy="4079448"/>
            <a:chOff x="0" y="0"/>
            <a:chExt cx="29768822" cy="5439264"/>
          </a:xfrm>
        </p:grpSpPr>
        <p:sp>
          <p:nvSpPr>
            <p:cNvPr id="9" name="Freeform 5">
              <a:extLst>
                <a:ext uri="{FF2B5EF4-FFF2-40B4-BE49-F238E27FC236}">
                  <a16:creationId xmlns:a16="http://schemas.microsoft.com/office/drawing/2014/main" id="{C64DB12E-3493-A036-D1B8-8D60C310E18A}"/>
                </a:ext>
              </a:extLst>
            </p:cNvPr>
            <p:cNvSpPr/>
            <p:nvPr/>
          </p:nvSpPr>
          <p:spPr>
            <a:xfrm>
              <a:off x="0" y="0"/>
              <a:ext cx="14890761" cy="5439264"/>
            </a:xfrm>
            <a:custGeom>
              <a:avLst/>
              <a:gdLst/>
              <a:ahLst/>
              <a:cxnLst/>
              <a:rect l="l" t="t" r="r" b="b"/>
              <a:pathLst>
                <a:path w="14890761" h="5439264">
                  <a:moveTo>
                    <a:pt x="0" y="0"/>
                  </a:moveTo>
                  <a:lnTo>
                    <a:pt x="14890761" y="0"/>
                  </a:lnTo>
                  <a:lnTo>
                    <a:pt x="14890761" y="5439264"/>
                  </a:lnTo>
                  <a:lnTo>
                    <a:pt x="0" y="5439264"/>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1E79ACF5-634C-2C9C-F4BF-1DC1433D4137}"/>
                </a:ext>
              </a:extLst>
            </p:cNvPr>
            <p:cNvSpPr/>
            <p:nvPr/>
          </p:nvSpPr>
          <p:spPr>
            <a:xfrm flipH="1">
              <a:off x="14878061" y="0"/>
              <a:ext cx="14890761" cy="5439264"/>
            </a:xfrm>
            <a:custGeom>
              <a:avLst/>
              <a:gdLst/>
              <a:ahLst/>
              <a:cxnLst/>
              <a:rect l="l" t="t" r="r" b="b"/>
              <a:pathLst>
                <a:path w="14890761" h="5439264">
                  <a:moveTo>
                    <a:pt x="14890761" y="0"/>
                  </a:moveTo>
                  <a:lnTo>
                    <a:pt x="0" y="0"/>
                  </a:lnTo>
                  <a:lnTo>
                    <a:pt x="0" y="5439264"/>
                  </a:lnTo>
                  <a:lnTo>
                    <a:pt x="14890761" y="5439264"/>
                  </a:lnTo>
                  <a:lnTo>
                    <a:pt x="14890761" y="0"/>
                  </a:lnTo>
                  <a:close/>
                </a:path>
              </a:pathLst>
            </a:custGeom>
            <a:blipFill>
              <a:blip r:embed="rId3"/>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grpSp>
        <p:nvGrpSpPr>
          <p:cNvPr id="2" name="Group 2"/>
          <p:cNvGrpSpPr/>
          <p:nvPr/>
        </p:nvGrpSpPr>
        <p:grpSpPr>
          <a:xfrm rot="10579286">
            <a:off x="-1201766" y="-2415307"/>
            <a:ext cx="15588754" cy="155887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1420337">
            <a:off x="-8090516" y="-8071248"/>
            <a:ext cx="17945648" cy="18548473"/>
          </a:xfrm>
          <a:custGeom>
            <a:avLst/>
            <a:gdLst/>
            <a:ahLst/>
            <a:cxnLst/>
            <a:rect l="l" t="t" r="r" b="b"/>
            <a:pathLst>
              <a:path w="17945648" h="18548473">
                <a:moveTo>
                  <a:pt x="0" y="0"/>
                </a:moveTo>
                <a:lnTo>
                  <a:pt x="17945647" y="0"/>
                </a:lnTo>
                <a:lnTo>
                  <a:pt x="17945647" y="18548473"/>
                </a:lnTo>
                <a:lnTo>
                  <a:pt x="0" y="18548473"/>
                </a:lnTo>
                <a:lnTo>
                  <a:pt x="0" y="0"/>
                </a:lnTo>
                <a:close/>
              </a:path>
            </a:pathLst>
          </a:custGeom>
          <a:blipFill>
            <a:blip r:embed="rId2"/>
            <a:stretch>
              <a:fillRect/>
            </a:stretch>
          </a:blipFill>
        </p:spPr>
        <p:txBody>
          <a:bodyPr/>
          <a:lstStyle/>
          <a:p>
            <a:endParaRPr lang="en-US"/>
          </a:p>
        </p:txBody>
      </p:sp>
      <p:sp>
        <p:nvSpPr>
          <p:cNvPr id="6" name="Freeform 6"/>
          <p:cNvSpPr/>
          <p:nvPr/>
        </p:nvSpPr>
        <p:spPr>
          <a:xfrm rot="-7860095">
            <a:off x="2667698" y="-1061505"/>
            <a:ext cx="22982338" cy="22982338"/>
          </a:xfrm>
          <a:custGeom>
            <a:avLst/>
            <a:gdLst/>
            <a:ahLst/>
            <a:cxnLst/>
            <a:rect l="l" t="t" r="r" b="b"/>
            <a:pathLst>
              <a:path w="22982338" h="22982338">
                <a:moveTo>
                  <a:pt x="0" y="0"/>
                </a:moveTo>
                <a:lnTo>
                  <a:pt x="22982339" y="0"/>
                </a:lnTo>
                <a:lnTo>
                  <a:pt x="22982339" y="22982338"/>
                </a:lnTo>
                <a:lnTo>
                  <a:pt x="0" y="229823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8148139" y="-5586365"/>
            <a:ext cx="19567265" cy="20224564"/>
          </a:xfrm>
          <a:custGeom>
            <a:avLst/>
            <a:gdLst/>
            <a:ahLst/>
            <a:cxnLst/>
            <a:rect l="l" t="t" r="r" b="b"/>
            <a:pathLst>
              <a:path w="19567265" h="20224564">
                <a:moveTo>
                  <a:pt x="0" y="0"/>
                </a:moveTo>
                <a:lnTo>
                  <a:pt x="19567265" y="0"/>
                </a:lnTo>
                <a:lnTo>
                  <a:pt x="19567265" y="20224564"/>
                </a:lnTo>
                <a:lnTo>
                  <a:pt x="0" y="20224564"/>
                </a:lnTo>
                <a:lnTo>
                  <a:pt x="0" y="0"/>
                </a:lnTo>
                <a:close/>
              </a:path>
            </a:pathLst>
          </a:custGeom>
          <a:blipFill>
            <a:blip r:embed="rId2"/>
            <a:stretch>
              <a:fillRect/>
            </a:stretch>
          </a:blipFill>
        </p:spPr>
        <p:txBody>
          <a:bodyPr/>
          <a:lstStyle/>
          <a:p>
            <a:endParaRPr lang="en-US"/>
          </a:p>
        </p:txBody>
      </p:sp>
      <p:grpSp>
        <p:nvGrpSpPr>
          <p:cNvPr id="8" name="Group 8"/>
          <p:cNvGrpSpPr/>
          <p:nvPr/>
        </p:nvGrpSpPr>
        <p:grpSpPr>
          <a:xfrm>
            <a:off x="15969090" y="-1170262"/>
            <a:ext cx="3238122" cy="3238122"/>
            <a:chOff x="0" y="0"/>
            <a:chExt cx="4317496" cy="4317496"/>
          </a:xfrm>
        </p:grpSpPr>
        <p:grpSp>
          <p:nvGrpSpPr>
            <p:cNvPr id="9" name="Group 9"/>
            <p:cNvGrpSpPr/>
            <p:nvPr/>
          </p:nvGrpSpPr>
          <p:grpSpPr>
            <a:xfrm>
              <a:off x="539687" y="539687"/>
              <a:ext cx="3238122" cy="323812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7E4"/>
              </a:solidFill>
            </p:spPr>
            <p:txBody>
              <a:bodyPr/>
              <a:lstStyle/>
              <a:p>
                <a:endParaRPr lang="en-US"/>
              </a:p>
            </p:txBody>
          </p:sp>
          <p:sp>
            <p:nvSpPr>
              <p:cNvPr id="11" name="TextBox 11"/>
              <p:cNvSpPr txBox="1"/>
              <p:nvPr/>
            </p:nvSpPr>
            <p:spPr>
              <a:xfrm>
                <a:off x="76200" y="66675"/>
                <a:ext cx="660400" cy="669925"/>
              </a:xfrm>
              <a:prstGeom prst="rect">
                <a:avLst/>
              </a:prstGeom>
            </p:spPr>
            <p:txBody>
              <a:bodyPr lIns="31180" tIns="31180" rIns="31180" bIns="31180" rtlCol="0" anchor="ctr"/>
              <a:lstStyle/>
              <a:p>
                <a:pPr algn="ctr">
                  <a:lnSpc>
                    <a:spcPts val="1479"/>
                  </a:lnSpc>
                  <a:spcBef>
                    <a:spcPct val="0"/>
                  </a:spcBef>
                </a:pPr>
                <a:endParaRPr/>
              </a:p>
            </p:txBody>
          </p:sp>
        </p:grpSp>
        <p:sp>
          <p:nvSpPr>
            <p:cNvPr id="12" name="Freeform 12"/>
            <p:cNvSpPr/>
            <p:nvPr/>
          </p:nvSpPr>
          <p:spPr>
            <a:xfrm>
              <a:off x="0" y="0"/>
              <a:ext cx="4317496" cy="4317496"/>
            </a:xfrm>
            <a:custGeom>
              <a:avLst/>
              <a:gdLst/>
              <a:ahLst/>
              <a:cxnLst/>
              <a:rect l="l" t="t" r="r" b="b"/>
              <a:pathLst>
                <a:path w="4317496" h="4317496">
                  <a:moveTo>
                    <a:pt x="0" y="0"/>
                  </a:moveTo>
                  <a:lnTo>
                    <a:pt x="4317496" y="0"/>
                  </a:lnTo>
                  <a:lnTo>
                    <a:pt x="4317496" y="4317496"/>
                  </a:lnTo>
                  <a:lnTo>
                    <a:pt x="0" y="4317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3" name="Group 13"/>
          <p:cNvGrpSpPr/>
          <p:nvPr/>
        </p:nvGrpSpPr>
        <p:grpSpPr>
          <a:xfrm>
            <a:off x="0" y="1827966"/>
            <a:ext cx="18288000" cy="6631068"/>
            <a:chOff x="0" y="0"/>
            <a:chExt cx="24384000" cy="8841424"/>
          </a:xfrm>
        </p:grpSpPr>
        <p:sp>
          <p:nvSpPr>
            <p:cNvPr id="14" name="Freeform 14"/>
            <p:cNvSpPr/>
            <p:nvPr/>
          </p:nvSpPr>
          <p:spPr>
            <a:xfrm>
              <a:off x="5729098" y="3954705"/>
              <a:ext cx="2850834" cy="2850834"/>
            </a:xfrm>
            <a:custGeom>
              <a:avLst/>
              <a:gdLst/>
              <a:ahLst/>
              <a:cxnLst/>
              <a:rect l="l" t="t" r="r" b="b"/>
              <a:pathLst>
                <a:path w="2850834" h="2850834">
                  <a:moveTo>
                    <a:pt x="0" y="0"/>
                  </a:moveTo>
                  <a:lnTo>
                    <a:pt x="2850834" y="0"/>
                  </a:lnTo>
                  <a:lnTo>
                    <a:pt x="2850834" y="2850834"/>
                  </a:lnTo>
                  <a:lnTo>
                    <a:pt x="0" y="2850834"/>
                  </a:lnTo>
                  <a:lnTo>
                    <a:pt x="0" y="0"/>
                  </a:lnTo>
                  <a:close/>
                </a:path>
              </a:pathLst>
            </a:custGeom>
            <a:blipFill>
              <a:blip r:embed="rId7"/>
              <a:stretch>
                <a:fillRect/>
              </a:stretch>
            </a:blipFill>
          </p:spPr>
          <p:txBody>
            <a:bodyPr/>
            <a:lstStyle/>
            <a:p>
              <a:endParaRPr lang="en-US"/>
            </a:p>
          </p:txBody>
        </p:sp>
        <p:sp>
          <p:nvSpPr>
            <p:cNvPr id="15" name="Freeform 15"/>
            <p:cNvSpPr/>
            <p:nvPr/>
          </p:nvSpPr>
          <p:spPr>
            <a:xfrm>
              <a:off x="11232064" y="1339718"/>
              <a:ext cx="1343313" cy="1343313"/>
            </a:xfrm>
            <a:custGeom>
              <a:avLst/>
              <a:gdLst/>
              <a:ahLst/>
              <a:cxnLst/>
              <a:rect l="l" t="t" r="r" b="b"/>
              <a:pathLst>
                <a:path w="1343313" h="1343313">
                  <a:moveTo>
                    <a:pt x="0" y="0"/>
                  </a:moveTo>
                  <a:lnTo>
                    <a:pt x="1343313" y="0"/>
                  </a:lnTo>
                  <a:lnTo>
                    <a:pt x="1343313" y="1343312"/>
                  </a:lnTo>
                  <a:lnTo>
                    <a:pt x="0" y="1343312"/>
                  </a:lnTo>
                  <a:lnTo>
                    <a:pt x="0" y="0"/>
                  </a:lnTo>
                  <a:close/>
                </a:path>
              </a:pathLst>
            </a:custGeom>
            <a:blipFill>
              <a:blip r:embed="rId7"/>
              <a:stretch>
                <a:fillRect/>
              </a:stretch>
            </a:blipFill>
          </p:spPr>
          <p:txBody>
            <a:bodyPr/>
            <a:lstStyle/>
            <a:p>
              <a:endParaRPr lang="en-US"/>
            </a:p>
          </p:txBody>
        </p:sp>
        <p:sp>
          <p:nvSpPr>
            <p:cNvPr id="16" name="Freeform 16"/>
            <p:cNvSpPr/>
            <p:nvPr/>
          </p:nvSpPr>
          <p:spPr>
            <a:xfrm>
              <a:off x="17494800" y="3230757"/>
              <a:ext cx="1862930" cy="1862930"/>
            </a:xfrm>
            <a:custGeom>
              <a:avLst/>
              <a:gdLst/>
              <a:ahLst/>
              <a:cxnLst/>
              <a:rect l="l" t="t" r="r" b="b"/>
              <a:pathLst>
                <a:path w="1862930" h="1862930">
                  <a:moveTo>
                    <a:pt x="0" y="0"/>
                  </a:moveTo>
                  <a:lnTo>
                    <a:pt x="1862930" y="0"/>
                  </a:lnTo>
                  <a:lnTo>
                    <a:pt x="1862930" y="1862930"/>
                  </a:lnTo>
                  <a:lnTo>
                    <a:pt x="0" y="1862930"/>
                  </a:lnTo>
                  <a:lnTo>
                    <a:pt x="0" y="0"/>
                  </a:lnTo>
                  <a:close/>
                </a:path>
              </a:pathLst>
            </a:custGeom>
            <a:blipFill>
              <a:blip r:embed="rId7"/>
              <a:stretch>
                <a:fillRect/>
              </a:stretch>
            </a:blipFill>
          </p:spPr>
          <p:txBody>
            <a:bodyPr/>
            <a:lstStyle/>
            <a:p>
              <a:endParaRPr lang="en-US"/>
            </a:p>
          </p:txBody>
        </p:sp>
        <p:grpSp>
          <p:nvGrpSpPr>
            <p:cNvPr id="17" name="Group 17"/>
            <p:cNvGrpSpPr/>
            <p:nvPr/>
          </p:nvGrpSpPr>
          <p:grpSpPr>
            <a:xfrm rot="6959995">
              <a:off x="6425017" y="7797391"/>
              <a:ext cx="249138" cy="252078"/>
              <a:chOff x="0" y="0"/>
              <a:chExt cx="621165" cy="628494"/>
            </a:xfrm>
          </p:grpSpPr>
          <p:sp>
            <p:nvSpPr>
              <p:cNvPr id="18" name="Freeform 18"/>
              <p:cNvSpPr/>
              <p:nvPr/>
            </p:nvSpPr>
            <p:spPr>
              <a:xfrm>
                <a:off x="0" y="0"/>
                <a:ext cx="621165" cy="628494"/>
              </a:xfrm>
              <a:custGeom>
                <a:avLst/>
                <a:gdLst/>
                <a:ahLst/>
                <a:cxnLst/>
                <a:rect l="l" t="t" r="r" b="b"/>
                <a:pathLst>
                  <a:path w="621165" h="628494">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txBody>
              <a:bodyPr/>
              <a:lstStyle/>
              <a:p>
                <a:endParaRPr lang="en-US"/>
              </a:p>
            </p:txBody>
          </p:sp>
          <p:sp>
            <p:nvSpPr>
              <p:cNvPr id="19" name="TextBox 19"/>
              <p:cNvSpPr txBox="1"/>
              <p:nvPr/>
            </p:nvSpPr>
            <p:spPr>
              <a:xfrm>
                <a:off x="58234" y="30346"/>
                <a:ext cx="504697" cy="539226"/>
              </a:xfrm>
              <a:prstGeom prst="rect">
                <a:avLst/>
              </a:prstGeom>
            </p:spPr>
            <p:txBody>
              <a:bodyPr lIns="48981" tIns="48981" rIns="48981" bIns="48981" rtlCol="0" anchor="ctr"/>
              <a:lstStyle/>
              <a:p>
                <a:pPr algn="ctr">
                  <a:lnSpc>
                    <a:spcPts val="2141"/>
                  </a:lnSpc>
                </a:pPr>
                <a:endParaRPr/>
              </a:p>
            </p:txBody>
          </p:sp>
        </p:grpSp>
        <p:sp>
          <p:nvSpPr>
            <p:cNvPr id="20" name="AutoShape 20"/>
            <p:cNvSpPr/>
            <p:nvPr/>
          </p:nvSpPr>
          <p:spPr>
            <a:xfrm flipH="1">
              <a:off x="6581357" y="5427286"/>
              <a:ext cx="626192" cy="2375613"/>
            </a:xfrm>
            <a:prstGeom prst="line">
              <a:avLst/>
            </a:prstGeom>
            <a:ln w="24791" cap="flat">
              <a:solidFill>
                <a:srgbClr val="6AB7E4"/>
              </a:solidFill>
              <a:prstDash val="solid"/>
              <a:headEnd type="none" w="sm" len="sm"/>
              <a:tailEnd type="none" w="sm" len="sm"/>
            </a:ln>
          </p:spPr>
          <p:txBody>
            <a:bodyPr/>
            <a:lstStyle/>
            <a:p>
              <a:endParaRPr lang="en-US"/>
            </a:p>
          </p:txBody>
        </p:sp>
        <p:grpSp>
          <p:nvGrpSpPr>
            <p:cNvPr id="21" name="Group 21"/>
            <p:cNvGrpSpPr/>
            <p:nvPr/>
          </p:nvGrpSpPr>
          <p:grpSpPr>
            <a:xfrm rot="7185864">
              <a:off x="7171123" y="5332648"/>
              <a:ext cx="97717" cy="94947"/>
              <a:chOff x="0" y="0"/>
              <a:chExt cx="599881" cy="582879"/>
            </a:xfrm>
          </p:grpSpPr>
          <p:sp>
            <p:nvSpPr>
              <p:cNvPr id="22" name="Freeform 22"/>
              <p:cNvSpPr/>
              <p:nvPr/>
            </p:nvSpPr>
            <p:spPr>
              <a:xfrm>
                <a:off x="0" y="0"/>
                <a:ext cx="599881" cy="582879"/>
              </a:xfrm>
              <a:custGeom>
                <a:avLst/>
                <a:gdLst/>
                <a:ahLst/>
                <a:cxnLst/>
                <a:rect l="l" t="t" r="r" b="b"/>
                <a:pathLst>
                  <a:path w="599881" h="582879">
                    <a:moveTo>
                      <a:pt x="299941" y="0"/>
                    </a:moveTo>
                    <a:cubicBezTo>
                      <a:pt x="134288" y="0"/>
                      <a:pt x="0" y="130482"/>
                      <a:pt x="0" y="291439"/>
                    </a:cubicBezTo>
                    <a:cubicBezTo>
                      <a:pt x="0" y="452397"/>
                      <a:pt x="134288" y="582879"/>
                      <a:pt x="299941" y="582879"/>
                    </a:cubicBezTo>
                    <a:cubicBezTo>
                      <a:pt x="465593" y="582879"/>
                      <a:pt x="599881" y="452397"/>
                      <a:pt x="599881" y="291439"/>
                    </a:cubicBezTo>
                    <a:cubicBezTo>
                      <a:pt x="599881" y="130482"/>
                      <a:pt x="465593" y="0"/>
                      <a:pt x="299941" y="0"/>
                    </a:cubicBezTo>
                    <a:close/>
                  </a:path>
                </a:pathLst>
              </a:custGeom>
              <a:solidFill>
                <a:srgbClr val="6AB7E4"/>
              </a:solidFill>
            </p:spPr>
            <p:txBody>
              <a:bodyPr/>
              <a:lstStyle/>
              <a:p>
                <a:endParaRPr lang="en-US"/>
              </a:p>
            </p:txBody>
          </p:sp>
          <p:sp>
            <p:nvSpPr>
              <p:cNvPr id="23" name="TextBox 23"/>
              <p:cNvSpPr txBox="1"/>
              <p:nvPr/>
            </p:nvSpPr>
            <p:spPr>
              <a:xfrm>
                <a:off x="56239" y="26070"/>
                <a:ext cx="487404" cy="502164"/>
              </a:xfrm>
              <a:prstGeom prst="rect">
                <a:avLst/>
              </a:prstGeom>
            </p:spPr>
            <p:txBody>
              <a:bodyPr lIns="48981" tIns="48981" rIns="48981" bIns="48981" rtlCol="0" anchor="ctr"/>
              <a:lstStyle/>
              <a:p>
                <a:pPr algn="ctr">
                  <a:lnSpc>
                    <a:spcPts val="2141"/>
                  </a:lnSpc>
                </a:pPr>
                <a:endParaRPr/>
              </a:p>
            </p:txBody>
          </p:sp>
        </p:grpSp>
        <p:grpSp>
          <p:nvGrpSpPr>
            <p:cNvPr id="24" name="Group 24"/>
            <p:cNvGrpSpPr/>
            <p:nvPr/>
          </p:nvGrpSpPr>
          <p:grpSpPr>
            <a:xfrm rot="-497588">
              <a:off x="12341051" y="772299"/>
              <a:ext cx="178550" cy="176430"/>
              <a:chOff x="0" y="0"/>
              <a:chExt cx="621165" cy="613790"/>
            </a:xfrm>
          </p:grpSpPr>
          <p:sp>
            <p:nvSpPr>
              <p:cNvPr id="25" name="Freeform 25"/>
              <p:cNvSpPr/>
              <p:nvPr/>
            </p:nvSpPr>
            <p:spPr>
              <a:xfrm>
                <a:off x="0" y="0"/>
                <a:ext cx="621165" cy="613790"/>
              </a:xfrm>
              <a:custGeom>
                <a:avLst/>
                <a:gdLst/>
                <a:ahLst/>
                <a:cxnLst/>
                <a:rect l="l" t="t" r="r" b="b"/>
                <a:pathLst>
                  <a:path w="621165" h="613790">
                    <a:moveTo>
                      <a:pt x="310583" y="0"/>
                    </a:moveTo>
                    <a:cubicBezTo>
                      <a:pt x="139053" y="0"/>
                      <a:pt x="0" y="137402"/>
                      <a:pt x="0" y="306895"/>
                    </a:cubicBezTo>
                    <a:cubicBezTo>
                      <a:pt x="0" y="476389"/>
                      <a:pt x="139053" y="613790"/>
                      <a:pt x="310583" y="613790"/>
                    </a:cubicBezTo>
                    <a:cubicBezTo>
                      <a:pt x="482113" y="613790"/>
                      <a:pt x="621165" y="476389"/>
                      <a:pt x="621165" y="306895"/>
                    </a:cubicBezTo>
                    <a:cubicBezTo>
                      <a:pt x="621165" y="137402"/>
                      <a:pt x="482113" y="0"/>
                      <a:pt x="310583" y="0"/>
                    </a:cubicBezTo>
                    <a:close/>
                  </a:path>
                </a:pathLst>
              </a:custGeom>
              <a:solidFill>
                <a:srgbClr val="1EFFFF"/>
              </a:solidFill>
            </p:spPr>
            <p:txBody>
              <a:bodyPr/>
              <a:lstStyle/>
              <a:p>
                <a:endParaRPr lang="en-US"/>
              </a:p>
            </p:txBody>
          </p:sp>
          <p:sp>
            <p:nvSpPr>
              <p:cNvPr id="26" name="TextBox 26"/>
              <p:cNvSpPr txBox="1"/>
              <p:nvPr/>
            </p:nvSpPr>
            <p:spPr>
              <a:xfrm>
                <a:off x="58234" y="28968"/>
                <a:ext cx="504697" cy="527280"/>
              </a:xfrm>
              <a:prstGeom prst="rect">
                <a:avLst/>
              </a:prstGeom>
            </p:spPr>
            <p:txBody>
              <a:bodyPr lIns="48981" tIns="48981" rIns="48981" bIns="48981" rtlCol="0" anchor="ctr"/>
              <a:lstStyle/>
              <a:p>
                <a:pPr algn="ctr">
                  <a:lnSpc>
                    <a:spcPts val="2141"/>
                  </a:lnSpc>
                </a:pPr>
                <a:endParaRPr/>
              </a:p>
            </p:txBody>
          </p:sp>
        </p:grpSp>
        <p:sp>
          <p:nvSpPr>
            <p:cNvPr id="27" name="AutoShape 27"/>
            <p:cNvSpPr/>
            <p:nvPr/>
          </p:nvSpPr>
          <p:spPr>
            <a:xfrm flipV="1">
              <a:off x="11948659" y="941463"/>
              <a:ext cx="445838" cy="1007290"/>
            </a:xfrm>
            <a:prstGeom prst="line">
              <a:avLst/>
            </a:prstGeom>
            <a:ln w="24791" cap="flat">
              <a:solidFill>
                <a:srgbClr val="6AB7E4"/>
              </a:solidFill>
              <a:prstDash val="solid"/>
              <a:headEnd type="none" w="sm" len="sm"/>
              <a:tailEnd type="none" w="sm" len="sm"/>
            </a:ln>
          </p:spPr>
          <p:txBody>
            <a:bodyPr/>
            <a:lstStyle/>
            <a:p>
              <a:endParaRPr lang="en-US"/>
            </a:p>
          </p:txBody>
        </p:sp>
        <p:grpSp>
          <p:nvGrpSpPr>
            <p:cNvPr id="28" name="Group 28"/>
            <p:cNvGrpSpPr/>
            <p:nvPr/>
          </p:nvGrpSpPr>
          <p:grpSpPr>
            <a:xfrm rot="-352649">
              <a:off x="11881859" y="1948002"/>
              <a:ext cx="102652" cy="71426"/>
              <a:chOff x="0" y="0"/>
              <a:chExt cx="630175" cy="438483"/>
            </a:xfrm>
          </p:grpSpPr>
          <p:sp>
            <p:nvSpPr>
              <p:cNvPr id="29" name="Freeform 29"/>
              <p:cNvSpPr/>
              <p:nvPr/>
            </p:nvSpPr>
            <p:spPr>
              <a:xfrm>
                <a:off x="0" y="0"/>
                <a:ext cx="630175" cy="438483"/>
              </a:xfrm>
              <a:custGeom>
                <a:avLst/>
                <a:gdLst/>
                <a:ahLst/>
                <a:cxnLst/>
                <a:rect l="l" t="t" r="r" b="b"/>
                <a:pathLst>
                  <a:path w="630175" h="438483">
                    <a:moveTo>
                      <a:pt x="315088" y="0"/>
                    </a:moveTo>
                    <a:cubicBezTo>
                      <a:pt x="141070" y="0"/>
                      <a:pt x="0" y="98158"/>
                      <a:pt x="0" y="219241"/>
                    </a:cubicBezTo>
                    <a:cubicBezTo>
                      <a:pt x="0" y="340325"/>
                      <a:pt x="141070" y="438483"/>
                      <a:pt x="315088" y="438483"/>
                    </a:cubicBezTo>
                    <a:cubicBezTo>
                      <a:pt x="489106" y="438483"/>
                      <a:pt x="630175" y="340325"/>
                      <a:pt x="630175" y="219241"/>
                    </a:cubicBezTo>
                    <a:cubicBezTo>
                      <a:pt x="630175" y="98158"/>
                      <a:pt x="489106" y="0"/>
                      <a:pt x="315088" y="0"/>
                    </a:cubicBezTo>
                    <a:close/>
                  </a:path>
                </a:pathLst>
              </a:custGeom>
              <a:solidFill>
                <a:srgbClr val="6AB7E4"/>
              </a:solidFill>
            </p:spPr>
            <p:txBody>
              <a:bodyPr/>
              <a:lstStyle/>
              <a:p>
                <a:endParaRPr lang="en-US"/>
              </a:p>
            </p:txBody>
          </p:sp>
          <p:sp>
            <p:nvSpPr>
              <p:cNvPr id="30" name="TextBox 30"/>
              <p:cNvSpPr txBox="1"/>
              <p:nvPr/>
            </p:nvSpPr>
            <p:spPr>
              <a:xfrm>
                <a:off x="59079" y="12533"/>
                <a:ext cx="512017" cy="384842"/>
              </a:xfrm>
              <a:prstGeom prst="rect">
                <a:avLst/>
              </a:prstGeom>
            </p:spPr>
            <p:txBody>
              <a:bodyPr lIns="48981" tIns="48981" rIns="48981" bIns="48981" rtlCol="0" anchor="ctr"/>
              <a:lstStyle/>
              <a:p>
                <a:pPr algn="ctr">
                  <a:lnSpc>
                    <a:spcPts val="2141"/>
                  </a:lnSpc>
                </a:pPr>
                <a:endParaRPr/>
              </a:p>
            </p:txBody>
          </p:sp>
        </p:grpSp>
        <p:grpSp>
          <p:nvGrpSpPr>
            <p:cNvPr id="31" name="Group 31"/>
            <p:cNvGrpSpPr/>
            <p:nvPr/>
          </p:nvGrpSpPr>
          <p:grpSpPr>
            <a:xfrm rot="8619299">
              <a:off x="18075928" y="5811828"/>
              <a:ext cx="256752" cy="257854"/>
              <a:chOff x="0" y="0"/>
              <a:chExt cx="640149" cy="642896"/>
            </a:xfrm>
          </p:grpSpPr>
          <p:sp>
            <p:nvSpPr>
              <p:cNvPr id="32" name="Freeform 32"/>
              <p:cNvSpPr/>
              <p:nvPr/>
            </p:nvSpPr>
            <p:spPr>
              <a:xfrm>
                <a:off x="0" y="0"/>
                <a:ext cx="640149" cy="642896"/>
              </a:xfrm>
              <a:custGeom>
                <a:avLst/>
                <a:gdLst/>
                <a:ahLst/>
                <a:cxnLst/>
                <a:rect l="l" t="t" r="r" b="b"/>
                <a:pathLst>
                  <a:path w="640149" h="642896">
                    <a:moveTo>
                      <a:pt x="320075" y="0"/>
                    </a:moveTo>
                    <a:cubicBezTo>
                      <a:pt x="143302" y="0"/>
                      <a:pt x="0" y="143917"/>
                      <a:pt x="0" y="321448"/>
                    </a:cubicBezTo>
                    <a:cubicBezTo>
                      <a:pt x="0" y="498979"/>
                      <a:pt x="143302" y="642896"/>
                      <a:pt x="320075" y="642896"/>
                    </a:cubicBezTo>
                    <a:cubicBezTo>
                      <a:pt x="496847" y="642896"/>
                      <a:pt x="640149" y="498979"/>
                      <a:pt x="640149" y="321448"/>
                    </a:cubicBezTo>
                    <a:cubicBezTo>
                      <a:pt x="640149" y="143917"/>
                      <a:pt x="496847" y="0"/>
                      <a:pt x="320075" y="0"/>
                    </a:cubicBezTo>
                    <a:close/>
                  </a:path>
                </a:pathLst>
              </a:custGeom>
              <a:solidFill>
                <a:srgbClr val="000000">
                  <a:alpha val="0"/>
                </a:srgbClr>
              </a:solidFill>
              <a:ln w="19050" cap="sq">
                <a:solidFill>
                  <a:srgbClr val="6AB7E4"/>
                </a:solidFill>
                <a:prstDash val="solid"/>
                <a:miter/>
              </a:ln>
            </p:spPr>
            <p:txBody>
              <a:bodyPr/>
              <a:lstStyle/>
              <a:p>
                <a:endParaRPr lang="en-US"/>
              </a:p>
            </p:txBody>
          </p:sp>
          <p:sp>
            <p:nvSpPr>
              <p:cNvPr id="33" name="TextBox 33"/>
              <p:cNvSpPr txBox="1"/>
              <p:nvPr/>
            </p:nvSpPr>
            <p:spPr>
              <a:xfrm>
                <a:off x="60014" y="31697"/>
                <a:ext cx="520121" cy="550928"/>
              </a:xfrm>
              <a:prstGeom prst="rect">
                <a:avLst/>
              </a:prstGeom>
            </p:spPr>
            <p:txBody>
              <a:bodyPr lIns="48981" tIns="48981" rIns="48981" bIns="48981" rtlCol="0" anchor="ctr"/>
              <a:lstStyle/>
              <a:p>
                <a:pPr algn="ctr">
                  <a:lnSpc>
                    <a:spcPts val="2141"/>
                  </a:lnSpc>
                </a:pPr>
                <a:endParaRPr/>
              </a:p>
            </p:txBody>
          </p:sp>
        </p:grpSp>
        <p:sp>
          <p:nvSpPr>
            <p:cNvPr id="34" name="AutoShape 34"/>
            <p:cNvSpPr/>
            <p:nvPr/>
          </p:nvSpPr>
          <p:spPr>
            <a:xfrm flipH="1">
              <a:off x="18220238" y="4210672"/>
              <a:ext cx="199980" cy="1602407"/>
            </a:xfrm>
            <a:prstGeom prst="line">
              <a:avLst/>
            </a:prstGeom>
            <a:ln w="24791" cap="flat">
              <a:solidFill>
                <a:srgbClr val="6AB7E4"/>
              </a:solidFill>
              <a:prstDash val="solid"/>
              <a:headEnd type="none" w="sm" len="sm"/>
              <a:tailEnd type="none" w="sm" len="sm"/>
            </a:ln>
          </p:spPr>
          <p:txBody>
            <a:bodyPr/>
            <a:lstStyle/>
            <a:p>
              <a:endParaRPr lang="en-US"/>
            </a:p>
          </p:txBody>
        </p:sp>
        <p:grpSp>
          <p:nvGrpSpPr>
            <p:cNvPr id="35" name="Group 35"/>
            <p:cNvGrpSpPr/>
            <p:nvPr/>
          </p:nvGrpSpPr>
          <p:grpSpPr>
            <a:xfrm rot="7185864">
              <a:off x="18377407" y="4113666"/>
              <a:ext cx="97717" cy="97113"/>
              <a:chOff x="0" y="0"/>
              <a:chExt cx="599881" cy="596172"/>
            </a:xfrm>
          </p:grpSpPr>
          <p:sp>
            <p:nvSpPr>
              <p:cNvPr id="36" name="Freeform 36"/>
              <p:cNvSpPr/>
              <p:nvPr/>
            </p:nvSpPr>
            <p:spPr>
              <a:xfrm>
                <a:off x="0" y="0"/>
                <a:ext cx="599881" cy="596172"/>
              </a:xfrm>
              <a:custGeom>
                <a:avLst/>
                <a:gdLst/>
                <a:ahLst/>
                <a:cxnLst/>
                <a:rect l="l" t="t" r="r" b="b"/>
                <a:pathLst>
                  <a:path w="599881" h="596172">
                    <a:moveTo>
                      <a:pt x="299941" y="0"/>
                    </a:moveTo>
                    <a:cubicBezTo>
                      <a:pt x="134288" y="0"/>
                      <a:pt x="0" y="133458"/>
                      <a:pt x="0" y="298086"/>
                    </a:cubicBezTo>
                    <a:cubicBezTo>
                      <a:pt x="0" y="462714"/>
                      <a:pt x="134288" y="596172"/>
                      <a:pt x="299941" y="596172"/>
                    </a:cubicBezTo>
                    <a:cubicBezTo>
                      <a:pt x="465593" y="596172"/>
                      <a:pt x="599881" y="462714"/>
                      <a:pt x="599881" y="298086"/>
                    </a:cubicBezTo>
                    <a:cubicBezTo>
                      <a:pt x="599881" y="133458"/>
                      <a:pt x="465593" y="0"/>
                      <a:pt x="299941" y="0"/>
                    </a:cubicBezTo>
                    <a:close/>
                  </a:path>
                </a:pathLst>
              </a:custGeom>
              <a:solidFill>
                <a:srgbClr val="6AB7E4"/>
              </a:solidFill>
            </p:spPr>
            <p:txBody>
              <a:bodyPr/>
              <a:lstStyle/>
              <a:p>
                <a:endParaRPr lang="en-US"/>
              </a:p>
            </p:txBody>
          </p:sp>
          <p:sp>
            <p:nvSpPr>
              <p:cNvPr id="37" name="TextBox 37"/>
              <p:cNvSpPr txBox="1"/>
              <p:nvPr/>
            </p:nvSpPr>
            <p:spPr>
              <a:xfrm>
                <a:off x="56239" y="27316"/>
                <a:ext cx="487404" cy="512965"/>
              </a:xfrm>
              <a:prstGeom prst="rect">
                <a:avLst/>
              </a:prstGeom>
            </p:spPr>
            <p:txBody>
              <a:bodyPr lIns="48981" tIns="48981" rIns="48981" bIns="48981" rtlCol="0" anchor="ctr"/>
              <a:lstStyle/>
              <a:p>
                <a:pPr algn="ctr">
                  <a:lnSpc>
                    <a:spcPts val="2141"/>
                  </a:lnSpc>
                </a:pPr>
                <a:endParaRPr/>
              </a:p>
            </p:txBody>
          </p:sp>
        </p:grpSp>
        <p:sp>
          <p:nvSpPr>
            <p:cNvPr id="38" name="AutoShape 38"/>
            <p:cNvSpPr/>
            <p:nvPr/>
          </p:nvSpPr>
          <p:spPr>
            <a:xfrm flipH="1">
              <a:off x="653" y="5382643"/>
              <a:ext cx="7171521" cy="378184"/>
            </a:xfrm>
            <a:prstGeom prst="line">
              <a:avLst/>
            </a:prstGeom>
            <a:ln w="24791" cap="flat">
              <a:solidFill>
                <a:srgbClr val="6AB7E4"/>
              </a:solidFill>
              <a:prstDash val="sysDash"/>
              <a:headEnd type="none" w="sm" len="sm"/>
              <a:tailEnd type="none" w="sm" len="sm"/>
            </a:ln>
          </p:spPr>
          <p:txBody>
            <a:bodyPr/>
            <a:lstStyle/>
            <a:p>
              <a:endParaRPr lang="en-US"/>
            </a:p>
          </p:txBody>
        </p:sp>
        <p:sp>
          <p:nvSpPr>
            <p:cNvPr id="39" name="AutoShape 39"/>
            <p:cNvSpPr/>
            <p:nvPr/>
          </p:nvSpPr>
          <p:spPr>
            <a:xfrm flipH="1" flipV="1">
              <a:off x="11977986" y="1998678"/>
              <a:ext cx="6406129" cy="2139439"/>
            </a:xfrm>
            <a:prstGeom prst="line">
              <a:avLst/>
            </a:prstGeom>
            <a:ln w="24791" cap="flat">
              <a:solidFill>
                <a:srgbClr val="6AB7E4"/>
              </a:solidFill>
              <a:prstDash val="sysDash"/>
              <a:headEnd type="none" w="sm" len="sm"/>
              <a:tailEnd type="none" w="sm" len="sm"/>
            </a:ln>
          </p:spPr>
          <p:txBody>
            <a:bodyPr/>
            <a:lstStyle/>
            <a:p>
              <a:endParaRPr lang="en-US"/>
            </a:p>
          </p:txBody>
        </p:sp>
        <p:sp>
          <p:nvSpPr>
            <p:cNvPr id="40" name="AutoShape 40"/>
            <p:cNvSpPr/>
            <p:nvPr/>
          </p:nvSpPr>
          <p:spPr>
            <a:xfrm flipH="1">
              <a:off x="18468622" y="760345"/>
              <a:ext cx="5909227" cy="3377666"/>
            </a:xfrm>
            <a:prstGeom prst="line">
              <a:avLst/>
            </a:prstGeom>
            <a:ln w="24791" cap="flat">
              <a:solidFill>
                <a:srgbClr val="6AB7E4"/>
              </a:solidFill>
              <a:prstDash val="sysDash"/>
              <a:headEnd type="none" w="sm" len="sm"/>
              <a:tailEnd type="none" w="sm" len="sm"/>
            </a:ln>
          </p:spPr>
          <p:txBody>
            <a:bodyPr/>
            <a:lstStyle/>
            <a:p>
              <a:endParaRPr lang="en-US"/>
            </a:p>
          </p:txBody>
        </p:sp>
        <p:sp>
          <p:nvSpPr>
            <p:cNvPr id="41" name="TextBox 41"/>
            <p:cNvSpPr txBox="1"/>
            <p:nvPr/>
          </p:nvSpPr>
          <p:spPr>
            <a:xfrm>
              <a:off x="10536288" y="-47625"/>
              <a:ext cx="3007359" cy="642601"/>
            </a:xfrm>
            <a:prstGeom prst="rect">
              <a:avLst/>
            </a:prstGeom>
          </p:spPr>
          <p:txBody>
            <a:bodyPr lIns="0" tIns="0" rIns="0" bIns="0" rtlCol="0" anchor="t">
              <a:spAutoFit/>
            </a:bodyPr>
            <a:lstStyle/>
            <a:p>
              <a:pPr marL="0" lvl="0" indent="0" algn="l">
                <a:lnSpc>
                  <a:spcPts val="4099"/>
                </a:lnSpc>
                <a:spcBef>
                  <a:spcPct val="0"/>
                </a:spcBef>
              </a:pPr>
              <a:r>
                <a:rPr lang="en-US" sz="2928" u="none" strike="noStrike" spc="-87">
                  <a:solidFill>
                    <a:srgbClr val="FFFFFF"/>
                  </a:solidFill>
                  <a:latin typeface="Montserrat"/>
                  <a:ea typeface="Montserrat"/>
                  <a:cs typeface="Montserrat"/>
                  <a:sym typeface="Montserrat"/>
                </a:rPr>
                <a:t>Writing data</a:t>
              </a:r>
            </a:p>
          </p:txBody>
        </p:sp>
        <p:sp>
          <p:nvSpPr>
            <p:cNvPr id="42" name="TextBox 42"/>
            <p:cNvSpPr txBox="1"/>
            <p:nvPr/>
          </p:nvSpPr>
          <p:spPr>
            <a:xfrm>
              <a:off x="4016983" y="8198822"/>
              <a:ext cx="5400987" cy="642601"/>
            </a:xfrm>
            <a:prstGeom prst="rect">
              <a:avLst/>
            </a:prstGeom>
          </p:spPr>
          <p:txBody>
            <a:bodyPr lIns="0" tIns="0" rIns="0" bIns="0" rtlCol="0" anchor="t">
              <a:spAutoFit/>
            </a:bodyPr>
            <a:lstStyle/>
            <a:p>
              <a:pPr marL="0" lvl="0" indent="0" algn="l">
                <a:lnSpc>
                  <a:spcPts val="4099"/>
                </a:lnSpc>
                <a:spcBef>
                  <a:spcPct val="0"/>
                </a:spcBef>
              </a:pPr>
              <a:r>
                <a:rPr lang="en-US" sz="2928" spc="-87">
                  <a:solidFill>
                    <a:srgbClr val="FFFFFF"/>
                  </a:solidFill>
                  <a:latin typeface="Montserrat"/>
                  <a:ea typeface="Montserrat"/>
                  <a:cs typeface="Montserrat"/>
                  <a:sym typeface="Montserrat"/>
                </a:rPr>
                <a:t>Reading large datasets</a:t>
              </a:r>
            </a:p>
          </p:txBody>
        </p:sp>
        <p:sp>
          <p:nvSpPr>
            <p:cNvPr id="43" name="Freeform 43"/>
            <p:cNvSpPr/>
            <p:nvPr/>
          </p:nvSpPr>
          <p:spPr>
            <a:xfrm rot="3750484">
              <a:off x="14309621" y="2118442"/>
              <a:ext cx="1923625" cy="1923625"/>
            </a:xfrm>
            <a:custGeom>
              <a:avLst/>
              <a:gdLst/>
              <a:ahLst/>
              <a:cxnLst/>
              <a:rect l="l" t="t" r="r" b="b"/>
              <a:pathLst>
                <a:path w="1923625" h="1923625">
                  <a:moveTo>
                    <a:pt x="0" y="0"/>
                  </a:moveTo>
                  <a:lnTo>
                    <a:pt x="1923626" y="0"/>
                  </a:lnTo>
                  <a:lnTo>
                    <a:pt x="1923626" y="1923626"/>
                  </a:lnTo>
                  <a:lnTo>
                    <a:pt x="0" y="1923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4" name="AutoShape 44"/>
            <p:cNvSpPr/>
            <p:nvPr/>
          </p:nvSpPr>
          <p:spPr>
            <a:xfrm flipH="1">
              <a:off x="7259430" y="2010398"/>
              <a:ext cx="4636728" cy="3341297"/>
            </a:xfrm>
            <a:prstGeom prst="line">
              <a:avLst/>
            </a:prstGeom>
            <a:ln w="24791" cap="flat">
              <a:solidFill>
                <a:srgbClr val="6AB7E4"/>
              </a:solidFill>
              <a:prstDash val="sysDash"/>
              <a:headEnd type="none" w="sm" len="sm"/>
              <a:tailEnd type="none" w="sm" len="sm"/>
            </a:ln>
          </p:spPr>
          <p:txBody>
            <a:bodyPr/>
            <a:lstStyle/>
            <a:p>
              <a:endParaRPr lang="en-US"/>
            </a:p>
          </p:txBody>
        </p:sp>
        <p:sp>
          <p:nvSpPr>
            <p:cNvPr id="45" name="TextBox 45"/>
            <p:cNvSpPr txBox="1"/>
            <p:nvPr/>
          </p:nvSpPr>
          <p:spPr>
            <a:xfrm>
              <a:off x="16645815" y="6502205"/>
              <a:ext cx="4465349" cy="666750"/>
            </a:xfrm>
            <a:prstGeom prst="rect">
              <a:avLst/>
            </a:prstGeom>
          </p:spPr>
          <p:txBody>
            <a:bodyPr lIns="0" tIns="0" rIns="0" bIns="0" rtlCol="0" anchor="t">
              <a:spAutoFit/>
            </a:bodyPr>
            <a:lstStyle/>
            <a:p>
              <a:pPr algn="l">
                <a:lnSpc>
                  <a:spcPts val="4200"/>
                </a:lnSpc>
              </a:pPr>
              <a:r>
                <a:rPr lang="en-US" sz="3000" spc="-89">
                  <a:solidFill>
                    <a:srgbClr val="FFFFFF"/>
                  </a:solidFill>
                  <a:latin typeface="Montserrat"/>
                  <a:ea typeface="Montserrat"/>
                  <a:cs typeface="Montserrat"/>
                  <a:sym typeface="Montserrat"/>
                </a:rPr>
                <a:t>Merging/updating</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6080369">
            <a:off x="-21642616" y="-10906936"/>
            <a:ext cx="27403461" cy="28323990"/>
          </a:xfrm>
          <a:custGeom>
            <a:avLst/>
            <a:gdLst/>
            <a:ahLst/>
            <a:cxnLst/>
            <a:rect l="l" t="t" r="r" b="b"/>
            <a:pathLst>
              <a:path w="27403461" h="28323990">
                <a:moveTo>
                  <a:pt x="0" y="0"/>
                </a:moveTo>
                <a:lnTo>
                  <a:pt x="27403461" y="0"/>
                </a:lnTo>
                <a:lnTo>
                  <a:pt x="27403461" y="28323990"/>
                </a:lnTo>
                <a:lnTo>
                  <a:pt x="0" y="28323990"/>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9810029" y="-456827"/>
            <a:ext cx="15358482" cy="15874401"/>
          </a:xfrm>
          <a:custGeom>
            <a:avLst/>
            <a:gdLst/>
            <a:ahLst/>
            <a:cxnLst/>
            <a:rect l="l" t="t" r="r" b="b"/>
            <a:pathLst>
              <a:path w="15358482" h="15874401">
                <a:moveTo>
                  <a:pt x="0" y="0"/>
                </a:moveTo>
                <a:lnTo>
                  <a:pt x="15358482" y="0"/>
                </a:lnTo>
                <a:lnTo>
                  <a:pt x="15358482" y="15874400"/>
                </a:lnTo>
                <a:lnTo>
                  <a:pt x="0" y="158744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858812" y="4526357"/>
            <a:ext cx="14570376" cy="1828800"/>
          </a:xfrm>
          <a:prstGeom prst="rect">
            <a:avLst/>
          </a:prstGeom>
        </p:spPr>
        <p:txBody>
          <a:bodyPr lIns="0" tIns="0" rIns="0" bIns="0" rtlCol="0" anchor="t">
            <a:spAutoFit/>
          </a:bodyPr>
          <a:lstStyle/>
          <a:p>
            <a:pPr algn="just">
              <a:lnSpc>
                <a:spcPts val="3600"/>
              </a:lnSpc>
            </a:pPr>
            <a:r>
              <a:rPr lang="en-US" sz="3000">
                <a:solidFill>
                  <a:srgbClr val="FFFFFF"/>
                </a:solidFill>
                <a:latin typeface="Montserrat"/>
                <a:ea typeface="Montserrat"/>
                <a:cs typeface="Montserrat"/>
                <a:sym typeface="Montserrat"/>
              </a:rPr>
              <a:t>Đối với các bảng Delta Lake biểu diễn dữ liệu lớn hơn mức có thể chứa trong bộ nhớ trên một máy duy nhất. Khi đọc các tập dữ liệu lớn trong Python, phải chỉ định phân vùng và bộ lọc trước khi tạo Pandas DataFrame. Với DataFusion, có thể chỉ định bộ lọc trực tuyến khi tạo DataFrame:</a:t>
            </a:r>
          </a:p>
        </p:txBody>
      </p:sp>
      <p:sp>
        <p:nvSpPr>
          <p:cNvPr id="5" name="TextBox 5"/>
          <p:cNvSpPr txBox="1"/>
          <p:nvPr/>
        </p:nvSpPr>
        <p:spPr>
          <a:xfrm>
            <a:off x="1478673" y="2244915"/>
            <a:ext cx="15280265" cy="1354666"/>
          </a:xfrm>
          <a:prstGeom prst="rect">
            <a:avLst/>
          </a:prstGeom>
        </p:spPr>
        <p:txBody>
          <a:bodyPr lIns="0" tIns="0" rIns="0" bIns="0" rtlCol="0" anchor="t">
            <a:spAutoFit/>
          </a:bodyPr>
          <a:lstStyle/>
          <a:p>
            <a:pPr algn="l">
              <a:lnSpc>
                <a:spcPts val="10291"/>
              </a:lnSpc>
            </a:pPr>
            <a:r>
              <a:rPr lang="en-US" sz="11694" b="1" spc="-350">
                <a:solidFill>
                  <a:srgbClr val="FFFFFF"/>
                </a:solidFill>
                <a:latin typeface="Arial Unicode Bold"/>
                <a:ea typeface="Arial Unicode Bold"/>
                <a:cs typeface="Arial Unicode Bold"/>
                <a:sym typeface="Arial Unicode Bold"/>
              </a:rPr>
              <a:t>Đọc dữ liệu lớn</a:t>
            </a:r>
          </a:p>
        </p:txBody>
      </p:sp>
      <p:sp>
        <p:nvSpPr>
          <p:cNvPr id="6" name="TextBox 6"/>
          <p:cNvSpPr txBox="1"/>
          <p:nvPr/>
        </p:nvSpPr>
        <p:spPr>
          <a:xfrm>
            <a:off x="2773322" y="7145732"/>
            <a:ext cx="11730904" cy="1438275"/>
          </a:xfrm>
          <a:prstGeom prst="rect">
            <a:avLst/>
          </a:prstGeom>
        </p:spPr>
        <p:txBody>
          <a:bodyPr lIns="0" tIns="0" rIns="0" bIns="0" rtlCol="0" anchor="t">
            <a:spAutoFit/>
          </a:bodyPr>
          <a:lstStyle/>
          <a:p>
            <a:pPr algn="just">
              <a:lnSpc>
                <a:spcPts val="3600"/>
              </a:lnSpc>
            </a:pPr>
            <a:r>
              <a:rPr lang="en-US" sz="3000">
                <a:solidFill>
                  <a:srgbClr val="FFFFFF"/>
                </a:solidFill>
                <a:latin typeface="Consolas"/>
                <a:ea typeface="Consolas"/>
                <a:cs typeface="Consolas"/>
                <a:sym typeface="Consolas"/>
              </a:rPr>
              <a:t>let df = ctx.</a:t>
            </a:r>
            <a:r>
              <a:rPr lang="en-US" sz="3000">
                <a:solidFill>
                  <a:srgbClr val="38B6FF"/>
                </a:solidFill>
                <a:latin typeface="Consolas"/>
                <a:ea typeface="Consolas"/>
                <a:cs typeface="Consolas"/>
                <a:sym typeface="Consolas"/>
              </a:rPr>
              <a:t>sql</a:t>
            </a:r>
            <a:r>
              <a:rPr lang="en-US" sz="3000">
                <a:solidFill>
                  <a:srgbClr val="FFFFFF"/>
                </a:solidFill>
                <a:latin typeface="Consolas"/>
                <a:ea typeface="Consolas"/>
                <a:cs typeface="Consolas"/>
                <a:sym typeface="Consolas"/>
              </a:rPr>
              <a:t>("</a:t>
            </a:r>
            <a:r>
              <a:rPr lang="en-US" sz="3000">
                <a:solidFill>
                  <a:srgbClr val="FFE500"/>
                </a:solidFill>
                <a:latin typeface="Consolas"/>
                <a:ea typeface="Consolas"/>
                <a:cs typeface="Consolas"/>
                <a:sym typeface="Consolas"/>
              </a:rPr>
              <a:t>SELECT * FROM demo WHERE c2 = 'foo0'</a:t>
            </a:r>
            <a:r>
              <a:rPr lang="en-US" sz="3000">
                <a:solidFill>
                  <a:srgbClr val="FFFFFF"/>
                </a:solidFill>
                <a:latin typeface="Consolas"/>
                <a:ea typeface="Consolas"/>
                <a:cs typeface="Consolas"/>
                <a:sym typeface="Consolas"/>
              </a:rPr>
              <a:t>")</a:t>
            </a:r>
          </a:p>
          <a:p>
            <a:pPr algn="just">
              <a:lnSpc>
                <a:spcPts val="3600"/>
              </a:lnSpc>
            </a:pPr>
            <a:r>
              <a:rPr lang="en-US" sz="3000">
                <a:solidFill>
                  <a:srgbClr val="FFFFFF"/>
                </a:solidFill>
                <a:latin typeface="Consolas"/>
                <a:ea typeface="Consolas"/>
                <a:cs typeface="Consolas"/>
                <a:sym typeface="Consolas"/>
              </a:rPr>
              <a:t>            .</a:t>
            </a:r>
            <a:r>
              <a:rPr lang="en-US" sz="3000">
                <a:solidFill>
                  <a:srgbClr val="38B6FF"/>
                </a:solidFill>
                <a:latin typeface="Consolas"/>
                <a:ea typeface="Consolas"/>
                <a:cs typeface="Consolas"/>
                <a:sym typeface="Consolas"/>
              </a:rPr>
              <a:t>await</a:t>
            </a:r>
          </a:p>
          <a:p>
            <a:pPr algn="just">
              <a:lnSpc>
                <a:spcPts val="3600"/>
              </a:lnSpc>
            </a:pPr>
            <a:r>
              <a:rPr lang="en-US" sz="3000">
                <a:solidFill>
                  <a:srgbClr val="FFFFFF"/>
                </a:solidFill>
                <a:latin typeface="Consolas"/>
                <a:ea typeface="Consolas"/>
                <a:cs typeface="Consolas"/>
                <a:sym typeface="Consolas"/>
              </a:rPr>
              <a:t>            .</a:t>
            </a:r>
            <a:r>
              <a:rPr lang="en-US" sz="3000">
                <a:solidFill>
                  <a:srgbClr val="38B6FF"/>
                </a:solidFill>
                <a:latin typeface="Consolas"/>
                <a:ea typeface="Consolas"/>
                <a:cs typeface="Consolas"/>
                <a:sym typeface="Consolas"/>
              </a:rPr>
              <a:t>expect</a:t>
            </a:r>
            <a:r>
              <a:rPr lang="en-US" sz="3000">
                <a:solidFill>
                  <a:srgbClr val="FFFFFF"/>
                </a:solidFill>
                <a:latin typeface="Consolas"/>
                <a:ea typeface="Consolas"/>
                <a:cs typeface="Consolas"/>
                <a:sym typeface="Consolas"/>
              </a:rPr>
              <a:t>("</a:t>
            </a:r>
            <a:r>
              <a:rPr lang="en-US" sz="3000">
                <a:solidFill>
                  <a:srgbClr val="FFE500"/>
                </a:solidFill>
                <a:latin typeface="Consolas"/>
                <a:ea typeface="Consolas"/>
                <a:cs typeface="Consolas"/>
                <a:sym typeface="Consolas"/>
              </a:rPr>
              <a:t>Không tạo được khung dữ liệu</a:t>
            </a:r>
            <a:r>
              <a:rPr lang="en-US" sz="3000">
                <a:solidFill>
                  <a:srgbClr val="FFFFFF"/>
                </a:solidFill>
                <a:latin typeface="Consolas"/>
                <a:ea typeface="Consolas"/>
                <a:cs typeface="Consolas"/>
                <a:sym typeface="Consolas"/>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1478673" y="2244915"/>
            <a:ext cx="8045919" cy="1354666"/>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Ghi dữ liệu</a:t>
            </a:r>
          </a:p>
        </p:txBody>
      </p:sp>
      <p:sp>
        <p:nvSpPr>
          <p:cNvPr id="9" name="TextBox 9"/>
          <p:cNvSpPr txBox="1"/>
          <p:nvPr/>
        </p:nvSpPr>
        <p:spPr>
          <a:xfrm>
            <a:off x="3360419" y="4444443"/>
            <a:ext cx="11567163" cy="21145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Ở cấp độ cơ bản, một bảng Delta Lake bao gồm các tệp dữ liệu, thường ở định dạng Apache Parquet và các tệp nhật ký giao dịch ở định dạng JSON. Deltalake Rust hỗ trợ ghi cả tệp dữ liệu và tệp nhật ký giao dịch hoặc chỉ ghi các giao dịch</a:t>
            </a:r>
          </a:p>
        </p:txBody>
      </p:sp>
      <p:sp>
        <p:nvSpPr>
          <p:cNvPr id="10" name="TextBox 10"/>
          <p:cNvSpPr txBox="1"/>
          <p:nvPr/>
        </p:nvSpPr>
        <p:spPr>
          <a:xfrm>
            <a:off x="3360419" y="7330518"/>
            <a:ext cx="11567163" cy="15811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Các ứng dụng Rust khác có thể sử dụng các tệp dữ liệu Parquet do hệ thống bên ngoài tạo ra, chẳng hạn như oxbow, chỉ cần quản lý nhật ký giao dịch của bảng Delta Lake</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1478673" y="2244915"/>
            <a:ext cx="8045919" cy="1354666"/>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Ghi dữ liệu</a:t>
            </a:r>
          </a:p>
        </p:txBody>
      </p:sp>
      <p:sp>
        <p:nvSpPr>
          <p:cNvPr id="9" name="TextBox 9"/>
          <p:cNvSpPr txBox="1"/>
          <p:nvPr/>
        </p:nvSpPr>
        <p:spPr>
          <a:xfrm>
            <a:off x="1478673" y="3780677"/>
            <a:ext cx="15459057" cy="34385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API hỗ trợ</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Giao dịch trực tiếp : Quản lý nhật ký Delta</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Trình ghi DataFusion : Chèn và hợp nhất bản ghi</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Trình ghi JSON : Chấp nhận kiểu serde_json::Value</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RecordBatchWriter : Ghi các Arrow RecordBatch thành Parquet trong Delta Lake</a:t>
            </a:r>
          </a:p>
        </p:txBody>
      </p:sp>
      <p:sp>
        <p:nvSpPr>
          <p:cNvPr id="10" name="TextBox 10"/>
          <p:cNvSpPr txBox="1"/>
          <p:nvPr/>
        </p:nvSpPr>
        <p:spPr>
          <a:xfrm>
            <a:off x="1478673" y="7532865"/>
            <a:ext cx="14693371" cy="2219325"/>
          </a:xfrm>
          <a:prstGeom prst="rect">
            <a:avLst/>
          </a:prstGeom>
        </p:spPr>
        <p:txBody>
          <a:bodyPr lIns="0" tIns="0" rIns="0" bIns="0" rtlCol="0" anchor="t">
            <a:spAutoFit/>
          </a:bodyPr>
          <a:lstStyle/>
          <a:p>
            <a:pPr algn="just">
              <a:lnSpc>
                <a:spcPts val="7500"/>
              </a:lnSpc>
            </a:pPr>
            <a:r>
              <a:rPr lang="en-US" sz="3000" b="1" spc="-89">
                <a:solidFill>
                  <a:srgbClr val="FFFFFF"/>
                </a:solidFill>
                <a:latin typeface="Montserrat Bold"/>
                <a:ea typeface="Montserrat Bold"/>
                <a:cs typeface="Montserrat Bold"/>
                <a:sym typeface="Montserrat Bold"/>
              </a:rPr>
              <a:t>Lựa chọn trình ghi</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Thêm bản ghi : Sử dụng RecordBatchWriter, không cần DataFusion</a:t>
            </a: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Hợp nhất : Sử dụng DataFusion với tính năng datafusion trong Cargo.toml</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1744651" cy="1427772"/>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Merging/updating</a:t>
            </a:r>
          </a:p>
        </p:txBody>
      </p:sp>
      <p:sp>
        <p:nvSpPr>
          <p:cNvPr id="5" name="Freeform 5"/>
          <p:cNvSpPr/>
          <p:nvPr/>
        </p:nvSpPr>
        <p:spPr>
          <a:xfrm flipH="1">
            <a:off x="0" y="8326711"/>
            <a:ext cx="4146766" cy="1960289"/>
          </a:xfrm>
          <a:custGeom>
            <a:avLst/>
            <a:gdLst/>
            <a:ahLst/>
            <a:cxnLst/>
            <a:rect l="l" t="t" r="r" b="b"/>
            <a:pathLst>
              <a:path w="4146766" h="1960289">
                <a:moveTo>
                  <a:pt x="4146766" y="0"/>
                </a:moveTo>
                <a:lnTo>
                  <a:pt x="0" y="0"/>
                </a:lnTo>
                <a:lnTo>
                  <a:pt x="0" y="1960289"/>
                </a:lnTo>
                <a:lnTo>
                  <a:pt x="4146766" y="1960289"/>
                </a:lnTo>
                <a:lnTo>
                  <a:pt x="41467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2764674" y="-380680"/>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023065" y="687020"/>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674176" y="4564496"/>
            <a:ext cx="15256048" cy="26479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Việc sửa đổi các bảng Delta Lake từ Rust thường yêu cầu sử dụng tính năng datafusion vì công cụ DataFusion cung cấp xử lý tiền tố cần thiết cho các thao tác xóa, hợp nhất và cập nhật bản ghi. Các thao tác bảng Delta Lake có sẵn thông qua cấu trúc DeltaOps, giúp tạo trình xây dựng cho nhiều thao tác khác nhau, chẳng hạn như ví dụ xóa sau:</a:t>
            </a:r>
          </a:p>
        </p:txBody>
      </p:sp>
      <p:sp>
        <p:nvSpPr>
          <p:cNvPr id="9" name="TextBox 9"/>
          <p:cNvSpPr txBox="1"/>
          <p:nvPr/>
        </p:nvSpPr>
        <p:spPr>
          <a:xfrm>
            <a:off x="2172521" y="7250546"/>
            <a:ext cx="14259899" cy="2514600"/>
          </a:xfrm>
          <a:prstGeom prst="rect">
            <a:avLst/>
          </a:prstGeom>
        </p:spPr>
        <p:txBody>
          <a:bodyPr lIns="0" tIns="0" rIns="0" bIns="0" rtlCol="0" anchor="t">
            <a:spAutoFit/>
          </a:bodyPr>
          <a:lstStyle/>
          <a:p>
            <a:pPr algn="just">
              <a:lnSpc>
                <a:spcPts val="7500"/>
              </a:lnSpc>
            </a:pPr>
            <a:r>
              <a:rPr lang="en-US" sz="3000" spc="-89">
                <a:solidFill>
                  <a:srgbClr val="FFFFFF"/>
                </a:solidFill>
                <a:latin typeface="Consolas"/>
                <a:ea typeface="Consolas"/>
                <a:cs typeface="Consolas"/>
                <a:sym typeface="Consolas"/>
              </a:rPr>
              <a:t>let table = deltalake::open_table("</a:t>
            </a:r>
            <a:r>
              <a:rPr lang="en-US" sz="3000" spc="-89">
                <a:solidFill>
                  <a:srgbClr val="FFE500"/>
                </a:solidFill>
                <a:latin typeface="Consolas"/>
                <a:ea typeface="Consolas"/>
                <a:cs typeface="Consolas"/>
                <a:sym typeface="Consolas"/>
              </a:rPr>
              <a:t>./test</a:t>
            </a:r>
            <a:r>
              <a:rPr lang="en-US" sz="3000" spc="-89">
                <a:solidFill>
                  <a:srgbClr val="FFFFFF"/>
                </a:solidFill>
                <a:latin typeface="Consolas"/>
                <a:ea typeface="Consolas"/>
                <a:cs typeface="Consolas"/>
                <a:sym typeface="Consolas"/>
              </a:rPr>
              <a:t>")?;</a:t>
            </a:r>
          </a:p>
          <a:p>
            <a:pPr algn="l">
              <a:lnSpc>
                <a:spcPts val="3600"/>
              </a:lnSpc>
            </a:pPr>
            <a:r>
              <a:rPr lang="en-US" sz="3000" spc="-89">
                <a:solidFill>
                  <a:srgbClr val="FFFFFF"/>
                </a:solidFill>
                <a:latin typeface="Consolas"/>
                <a:ea typeface="Consolas"/>
                <a:cs typeface="Consolas"/>
                <a:sym typeface="Consolas"/>
              </a:rPr>
              <a:t>let (table, metrics) = DeltaOps::from(table).</a:t>
            </a:r>
            <a:r>
              <a:rPr lang="en-US" sz="3000" spc="-89">
                <a:solidFill>
                  <a:srgbClr val="38B6FF"/>
                </a:solidFill>
                <a:latin typeface="Consolas"/>
                <a:ea typeface="Consolas"/>
                <a:cs typeface="Consolas"/>
                <a:sym typeface="Consolas"/>
              </a:rPr>
              <a:t>delete</a:t>
            </a:r>
            <a:r>
              <a:rPr lang="en-US" sz="3000" spc="-89">
                <a:solidFill>
                  <a:srgbClr val="FFFFFF"/>
                </a:solidFill>
                <a:latin typeface="Consolas"/>
                <a:ea typeface="Consolas"/>
                <a:cs typeface="Consolas"/>
                <a:sym typeface="Consolas"/>
              </a:rPr>
              <a:t>()</a:t>
            </a:r>
          </a:p>
          <a:p>
            <a:pPr algn="l">
              <a:lnSpc>
                <a:spcPts val="3600"/>
              </a:lnSpc>
            </a:pPr>
            <a:r>
              <a:rPr lang="en-US" sz="3000" spc="-89">
                <a:solidFill>
                  <a:srgbClr val="FFFFFF"/>
                </a:solidFill>
                <a:latin typeface="Consolas"/>
                <a:ea typeface="Consolas"/>
                <a:cs typeface="Consolas"/>
                <a:sym typeface="Consolas"/>
              </a:rPr>
              <a:t>                       .</a:t>
            </a:r>
            <a:r>
              <a:rPr lang="en-US" sz="3000" spc="-89">
                <a:solidFill>
                  <a:srgbClr val="38B6FF"/>
                </a:solidFill>
                <a:latin typeface="Consolas"/>
                <a:ea typeface="Consolas"/>
                <a:cs typeface="Consolas"/>
                <a:sym typeface="Consolas"/>
              </a:rPr>
              <a:t>with_predicate</a:t>
            </a:r>
            <a:r>
              <a:rPr lang="en-US" sz="3000" spc="-89">
                <a:solidFill>
                  <a:srgbClr val="FFFFFF"/>
                </a:solidFill>
                <a:latin typeface="Consolas"/>
                <a:ea typeface="Consolas"/>
                <a:cs typeface="Consolas"/>
                <a:sym typeface="Consolas"/>
              </a:rPr>
              <a:t>(col("</a:t>
            </a:r>
            <a:r>
              <a:rPr lang="en-US" sz="3000" spc="-89">
                <a:solidFill>
                  <a:srgbClr val="FFE500"/>
                </a:solidFill>
                <a:latin typeface="Consolas"/>
                <a:ea typeface="Consolas"/>
                <a:cs typeface="Consolas"/>
                <a:sym typeface="Consolas"/>
              </a:rPr>
              <a:t>id</a:t>
            </a:r>
            <a:r>
              <a:rPr lang="en-US" sz="3000" spc="-89">
                <a:solidFill>
                  <a:srgbClr val="FFFFFF"/>
                </a:solidFill>
                <a:latin typeface="Consolas"/>
                <a:ea typeface="Consolas"/>
                <a:cs typeface="Consolas"/>
                <a:sym typeface="Consolas"/>
              </a:rPr>
              <a:t>").</a:t>
            </a:r>
            <a:r>
              <a:rPr lang="en-US" sz="3000" spc="-89">
                <a:solidFill>
                  <a:srgbClr val="38B6FF"/>
                </a:solidFill>
                <a:latin typeface="Consolas"/>
                <a:ea typeface="Consolas"/>
                <a:cs typeface="Consolas"/>
                <a:sym typeface="Consolas"/>
              </a:rPr>
              <a:t>rem</a:t>
            </a:r>
            <a:r>
              <a:rPr lang="en-US" sz="3000" spc="-89">
                <a:solidFill>
                  <a:srgbClr val="FFFFFF"/>
                </a:solidFill>
                <a:latin typeface="Consolas"/>
                <a:ea typeface="Consolas"/>
                <a:cs typeface="Consolas"/>
                <a:sym typeface="Consolas"/>
              </a:rPr>
              <a:t>(lit(2)).</a:t>
            </a:r>
            <a:r>
              <a:rPr lang="en-US" sz="3000" spc="-89">
                <a:solidFill>
                  <a:srgbClr val="38B6FF"/>
                </a:solidFill>
                <a:latin typeface="Consolas"/>
                <a:ea typeface="Consolas"/>
                <a:cs typeface="Consolas"/>
                <a:sym typeface="Consolas"/>
              </a:rPr>
              <a:t>eq</a:t>
            </a:r>
            <a:r>
              <a:rPr lang="en-US" sz="3000" spc="-89">
                <a:solidFill>
                  <a:srgbClr val="FFFFFF"/>
                </a:solidFill>
                <a:latin typeface="Consolas"/>
                <a:ea typeface="Consolas"/>
                <a:cs typeface="Consolas"/>
                <a:sym typeface="Consolas"/>
              </a:rPr>
              <a:t>(lit(0)))</a:t>
            </a:r>
          </a:p>
          <a:p>
            <a:pPr algn="l">
              <a:lnSpc>
                <a:spcPts val="3600"/>
              </a:lnSpc>
            </a:pPr>
            <a:r>
              <a:rPr lang="en-US" sz="3000" spc="-89">
                <a:solidFill>
                  <a:srgbClr val="FFFFFF"/>
                </a:solidFill>
                <a:latin typeface="Consolas"/>
                <a:ea typeface="Consolas"/>
                <a:cs typeface="Consolas"/>
                <a:sym typeface="Consolas"/>
              </a:rPr>
              <a:t>                       .</a:t>
            </a:r>
            <a:r>
              <a:rPr lang="en-US" sz="3000" spc="-89">
                <a:solidFill>
                  <a:srgbClr val="38B6FF"/>
                </a:solidFill>
                <a:latin typeface="Consolas"/>
                <a:ea typeface="Consolas"/>
                <a:cs typeface="Consolas"/>
                <a:sym typeface="Consolas"/>
              </a:rPr>
              <a:t>await</a:t>
            </a:r>
            <a:r>
              <a:rPr lang="en-US" sz="3000" spc="-89">
                <a:solidFill>
                  <a:srgbClr val="FFFFFF"/>
                </a:solidFill>
                <a:latin typeface="Consolas"/>
                <a:ea typeface="Consolas"/>
                <a:cs typeface="Consolas"/>
                <a:sym typeface="Consolas"/>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12463940" y="2159794"/>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sp>
        <p:nvSpPr>
          <p:cNvPr id="3" name="Freeform 3"/>
          <p:cNvSpPr/>
          <p:nvPr/>
        </p:nvSpPr>
        <p:spPr>
          <a:xfrm>
            <a:off x="-5521284" y="-4006891"/>
            <a:ext cx="10179416" cy="10521360"/>
          </a:xfrm>
          <a:custGeom>
            <a:avLst/>
            <a:gdLst/>
            <a:ahLst/>
            <a:cxnLst/>
            <a:rect l="l" t="t" r="r" b="b"/>
            <a:pathLst>
              <a:path w="10179416" h="10521360">
                <a:moveTo>
                  <a:pt x="0" y="0"/>
                </a:moveTo>
                <a:lnTo>
                  <a:pt x="10179416" y="0"/>
                </a:lnTo>
                <a:lnTo>
                  <a:pt x="10179416" y="10521359"/>
                </a:lnTo>
                <a:lnTo>
                  <a:pt x="0" y="1052135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427871" y="2986304"/>
            <a:ext cx="13432257" cy="6400800"/>
          </a:xfrm>
          <a:prstGeom prst="rect">
            <a:avLst/>
          </a:prstGeom>
        </p:spPr>
        <p:txBody>
          <a:bodyPr lIns="0" tIns="0" rIns="0" bIns="0" rtlCol="0" anchor="t">
            <a:spAutoFit/>
          </a:bodyPr>
          <a:lstStyle/>
          <a:p>
            <a:pPr marL="0" lvl="0" indent="0" algn="just">
              <a:lnSpc>
                <a:spcPts val="3600"/>
              </a:lnSpc>
            </a:pPr>
            <a:r>
              <a:rPr lang="en-US" sz="3000" spc="-89">
                <a:solidFill>
                  <a:srgbClr val="FFFFFF"/>
                </a:solidFill>
                <a:latin typeface="Montserrat"/>
                <a:ea typeface="Montserrat"/>
                <a:cs typeface="Montserrat"/>
                <a:sym typeface="Montserrat"/>
              </a:rPr>
              <a:t>Delta Lake, ban đầu được phát triển trên nền tảng Java, đã trở thành mã nguồn mở và hỗ trợ nhiều ngôn ngữ khác, cho phép sử dụng trong các ứng dụng không cần Apache Spark. Triển khai chính là delta-rs, với thư viện deltalake cho Python và Rust.</a:t>
            </a:r>
          </a:p>
          <a:p>
            <a:pPr marL="0" lvl="0" indent="0" algn="just">
              <a:lnSpc>
                <a:spcPts val="3600"/>
              </a:lnSpc>
            </a:pPr>
            <a:endParaRPr lang="en-US" sz="3000" spc="-89">
              <a:solidFill>
                <a:srgbClr val="FFFFFF"/>
              </a:solidFill>
              <a:latin typeface="Montserrat"/>
              <a:ea typeface="Montserrat"/>
              <a:cs typeface="Montserrat"/>
              <a:sym typeface="Montserrat"/>
            </a:endParaRPr>
          </a:p>
          <a:p>
            <a:pPr algn="just">
              <a:lnSpc>
                <a:spcPts val="3600"/>
              </a:lnSpc>
            </a:pPr>
            <a:r>
              <a:rPr lang="en-US" sz="3000" spc="-89">
                <a:solidFill>
                  <a:srgbClr val="FFFFFF"/>
                </a:solidFill>
                <a:latin typeface="Montserrat"/>
                <a:ea typeface="Montserrat"/>
                <a:cs typeface="Montserrat"/>
                <a:sym typeface="Montserrat"/>
              </a:rPr>
              <a:t>Chương này hướng dẫn cách xây dựng ứng dụng sử dụng Python hoặc Rust để tải, truy vấn và ghi bảng Delta Lake. Thư viện deltalake có thể chạy trên nhiều nền tảng mà không cần hạ tầng cụ thể, nhưng không có khả năng mở rộng như các ứng dụng dựa trên Spark. Bạn sẽ tạo một AWS Lambda để nhận dữ liệu mới, truy vấn bảng Delta Lake và lưu kết quả vào một bảng mới. AWS Lambda khuyến khích thời gian thực thi ngắn và sử dụng bộ nhớ thấp, làm cho deltalake trở thành công cụ hiệu quả cho ứng dụng dữ liệu. Các thư viện này cũng hỗ trợ nhiều backend lưu trữ khác nhau.</a:t>
            </a:r>
          </a:p>
        </p:txBody>
      </p:sp>
      <p:sp>
        <p:nvSpPr>
          <p:cNvPr id="5" name="TextBox 9">
            <a:extLst>
              <a:ext uri="{FF2B5EF4-FFF2-40B4-BE49-F238E27FC236}">
                <a16:creationId xmlns:a16="http://schemas.microsoft.com/office/drawing/2014/main" id="{F16BDFC7-3FE1-6CB4-1789-2C6FCFE3C463}"/>
              </a:ext>
            </a:extLst>
          </p:cNvPr>
          <p:cNvSpPr txBox="1"/>
          <p:nvPr/>
        </p:nvSpPr>
        <p:spPr>
          <a:xfrm>
            <a:off x="5203295" y="1253789"/>
            <a:ext cx="7881408" cy="1329788"/>
          </a:xfrm>
          <a:prstGeom prst="rect">
            <a:avLst/>
          </a:prstGeom>
        </p:spPr>
        <p:txBody>
          <a:bodyPr wrap="square" lIns="0" tIns="0" rIns="0" bIns="0" rtlCol="0" anchor="t">
            <a:spAutoFit/>
          </a:bodyPr>
          <a:lstStyle/>
          <a:p>
            <a:pPr algn="ctr">
              <a:lnSpc>
                <a:spcPts val="10131"/>
              </a:lnSpc>
            </a:pPr>
            <a:r>
              <a:rPr lang="en-US" sz="11513" b="1" spc="-690">
                <a:solidFill>
                  <a:srgbClr val="FFFFFF"/>
                </a:solidFill>
                <a:latin typeface="Arial Unicode Bold"/>
                <a:ea typeface="Arial Unicode Bold"/>
                <a:cs typeface="Arial Unicode Bold"/>
                <a:sym typeface="Arial Unicode Bold"/>
              </a:rPr>
              <a:t>Lời mở đầu</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478673" y="2244915"/>
            <a:ext cx="11744651" cy="1427772"/>
          </a:xfrm>
          <a:prstGeom prst="rect">
            <a:avLst/>
          </a:prstGeom>
        </p:spPr>
        <p:txBody>
          <a:bodyPr lIns="0" tIns="0" rIns="0" bIns="0" rtlCol="0" anchor="t">
            <a:spAutoFit/>
          </a:bodyPr>
          <a:lstStyle/>
          <a:p>
            <a:pPr marL="0" lvl="0" indent="0" algn="l">
              <a:lnSpc>
                <a:spcPts val="10291"/>
              </a:lnSpc>
              <a:spcBef>
                <a:spcPct val="0"/>
              </a:spcBef>
            </a:pPr>
            <a:r>
              <a:rPr lang="en-US" sz="11694" b="1" u="none" strike="noStrike" spc="-350">
                <a:solidFill>
                  <a:srgbClr val="FFFFFF"/>
                </a:solidFill>
                <a:latin typeface="Arial Unicode Bold"/>
                <a:ea typeface="Arial Unicode Bold"/>
                <a:cs typeface="Arial Unicode Bold"/>
                <a:sym typeface="Arial Unicode Bold"/>
              </a:rPr>
              <a:t>Merging/updating</a:t>
            </a:r>
          </a:p>
        </p:txBody>
      </p:sp>
      <p:sp>
        <p:nvSpPr>
          <p:cNvPr id="5" name="Freeform 5"/>
          <p:cNvSpPr/>
          <p:nvPr/>
        </p:nvSpPr>
        <p:spPr>
          <a:xfrm flipH="1">
            <a:off x="0" y="8326711"/>
            <a:ext cx="4146766" cy="1960289"/>
          </a:xfrm>
          <a:custGeom>
            <a:avLst/>
            <a:gdLst/>
            <a:ahLst/>
            <a:cxnLst/>
            <a:rect l="l" t="t" r="r" b="b"/>
            <a:pathLst>
              <a:path w="4146766" h="1960289">
                <a:moveTo>
                  <a:pt x="4146766" y="0"/>
                </a:moveTo>
                <a:lnTo>
                  <a:pt x="0" y="0"/>
                </a:lnTo>
                <a:lnTo>
                  <a:pt x="0" y="1960289"/>
                </a:lnTo>
                <a:lnTo>
                  <a:pt x="4146766" y="1960289"/>
                </a:lnTo>
                <a:lnTo>
                  <a:pt x="414676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2764674" y="-380680"/>
            <a:ext cx="7315200" cy="3458095"/>
          </a:xfrm>
          <a:custGeom>
            <a:avLst/>
            <a:gdLst/>
            <a:ahLst/>
            <a:cxnLst/>
            <a:rect l="l" t="t" r="r" b="b"/>
            <a:pathLst>
              <a:path w="7315200" h="3458095">
                <a:moveTo>
                  <a:pt x="7315200" y="0"/>
                </a:moveTo>
                <a:lnTo>
                  <a:pt x="0" y="0"/>
                </a:lnTo>
                <a:lnTo>
                  <a:pt x="0" y="3458095"/>
                </a:lnTo>
                <a:lnTo>
                  <a:pt x="7315200" y="3458095"/>
                </a:lnTo>
                <a:lnTo>
                  <a:pt x="73152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2023065" y="687020"/>
            <a:ext cx="7315200" cy="3458095"/>
          </a:xfrm>
          <a:custGeom>
            <a:avLst/>
            <a:gdLst/>
            <a:ahLst/>
            <a:cxnLst/>
            <a:rect l="l" t="t" r="r" b="b"/>
            <a:pathLst>
              <a:path w="7315200" h="3458095">
                <a:moveTo>
                  <a:pt x="0" y="0"/>
                </a:moveTo>
                <a:lnTo>
                  <a:pt x="7315200" y="0"/>
                </a:lnTo>
                <a:lnTo>
                  <a:pt x="7315200" y="3458095"/>
                </a:lnTo>
                <a:lnTo>
                  <a:pt x="0" y="3458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515976" y="4610890"/>
            <a:ext cx="15256048" cy="42481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Tương tự như ví dụ Python, thao tác này sẽ tạo ra một giao dịch mới trong nhật ký với lệnh xóa và lệnh thêm.</a:t>
            </a:r>
          </a:p>
          <a:p>
            <a:pPr algn="just">
              <a:lnSpc>
                <a:spcPts val="4200"/>
              </a:lnSpc>
            </a:pPr>
            <a:endParaRPr lang="en-US" sz="3000" spc="-89">
              <a:solidFill>
                <a:srgbClr val="FFFFFF"/>
              </a:solidFill>
              <a:latin typeface="Montserrat"/>
              <a:ea typeface="Montserrat"/>
              <a:cs typeface="Montserrat"/>
              <a:sym typeface="Montserrat"/>
            </a:endParaRPr>
          </a:p>
          <a:p>
            <a:pPr algn="just">
              <a:lnSpc>
                <a:spcPts val="4200"/>
              </a:lnSpc>
            </a:pPr>
            <a:r>
              <a:rPr lang="en-US" sz="3000" spc="-89">
                <a:solidFill>
                  <a:srgbClr val="FFFFFF"/>
                </a:solidFill>
                <a:latin typeface="Montserrat"/>
                <a:ea typeface="Montserrat"/>
                <a:cs typeface="Montserrat"/>
                <a:sym typeface="Montserrat"/>
              </a:rPr>
              <a:t>DataFusion là cốt lõi của các hoạt động này, vì vậy, rất hữu ích khi tham khảo tài liệu </a:t>
            </a:r>
          </a:p>
          <a:p>
            <a:pPr algn="just">
              <a:lnSpc>
                <a:spcPts val="4200"/>
              </a:lnSpc>
            </a:pPr>
            <a:endParaRPr lang="en-US" sz="3000" spc="-89">
              <a:solidFill>
                <a:srgbClr val="FFFFFF"/>
              </a:solidFill>
              <a:latin typeface="Montserrat"/>
              <a:ea typeface="Montserrat"/>
              <a:cs typeface="Montserrat"/>
              <a:sym typeface="Montserrat"/>
            </a:endParaRPr>
          </a:p>
          <a:p>
            <a:pPr algn="just">
              <a:lnSpc>
                <a:spcPts val="4200"/>
              </a:lnSpc>
            </a:pPr>
            <a:r>
              <a:rPr lang="en-US" sz="3000" spc="-89">
                <a:solidFill>
                  <a:srgbClr val="FFFFFF"/>
                </a:solidFill>
                <a:latin typeface="Montserrat"/>
                <a:ea typeface="Montserrat"/>
                <a:cs typeface="Montserrat"/>
                <a:sym typeface="Montserrat"/>
              </a:rPr>
              <a:t>DataFusion để tìm hiểu thêm về việc xây dựng các vị từ, khung dữ liệu (cần thiết để hợp nhất) và biểu thức. DataFusion SQL cũng có thể được sử dụng thay cho ngữ nghĩa khung dữ liệu Rust thông qua trình cung cấp bảng của thùng deltalake</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4040844" y="-910048"/>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4218604" y="-1214872"/>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V="1">
            <a:off x="-4218604" y="6390415"/>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18604" y="6390415"/>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flipV="1">
            <a:off x="12621930" y="3418455"/>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2621930" y="4625809"/>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362200" y="5049014"/>
            <a:ext cx="13563600" cy="2769989"/>
          </a:xfrm>
          <a:prstGeom prst="rect">
            <a:avLst/>
          </a:prstGeom>
        </p:spPr>
        <p:txBody>
          <a:bodyPr wrap="square" lIns="0" tIns="0" rIns="0" bIns="0" rtlCol="0" anchor="t">
            <a:spAutoFit/>
          </a:bodyPr>
          <a:lstStyle/>
          <a:p>
            <a:pPr algn="just">
              <a:lnSpc>
                <a:spcPts val="3600"/>
              </a:lnSpc>
            </a:pPr>
            <a:r>
              <a:rPr lang="vi-VN" sz="3000" b="0" i="0">
                <a:solidFill>
                  <a:schemeClr val="bg1"/>
                </a:solidFill>
                <a:effectLst/>
                <a:latin typeface="Montserrat" pitchFamily="2" charset="0"/>
              </a:rPr>
              <a:t>Delta Lake là một khung lưu trữ nguồn mở được sử dụng để xây dựng các hồ dữ liệu trên bộ lưu trữ đối tượng trong kiến trúc Lakehouse.</a:t>
            </a:r>
            <a:r>
              <a:rPr lang="en-US" sz="3000" b="0" i="0">
                <a:solidFill>
                  <a:schemeClr val="bg1"/>
                </a:solidFill>
                <a:effectLst/>
                <a:latin typeface="Montserrat" pitchFamily="2" charset="0"/>
              </a:rPr>
              <a:t> Delta </a:t>
            </a:r>
            <a:r>
              <a:rPr lang="en-US" sz="3000" i="0">
                <a:solidFill>
                  <a:schemeClr val="bg1"/>
                </a:solidFill>
                <a:effectLst/>
                <a:latin typeface="Montserrat" pitchFamily="2" charset="0"/>
              </a:rPr>
              <a:t>Lake</a:t>
            </a:r>
            <a:r>
              <a:rPr lang="en-US" sz="3000" b="1" i="0">
                <a:solidFill>
                  <a:schemeClr val="bg1"/>
                </a:solidFill>
                <a:effectLst/>
                <a:latin typeface="Montserrat" pitchFamily="2" charset="0"/>
              </a:rPr>
              <a:t> </a:t>
            </a:r>
            <a:r>
              <a:rPr lang="vi-VN" sz="3000" b="1" i="0">
                <a:solidFill>
                  <a:srgbClr val="00B0F0"/>
                </a:solidFill>
                <a:effectLst/>
                <a:latin typeface="Montserrat" pitchFamily="2" charset="0"/>
              </a:rPr>
              <a:t>hỗ trợ các giao dịch ACID</a:t>
            </a:r>
            <a:r>
              <a:rPr lang="vi-VN" sz="3000" b="0" i="0">
                <a:solidFill>
                  <a:schemeClr val="bg1"/>
                </a:solidFill>
                <a:effectLst/>
                <a:latin typeface="Montserrat" pitchFamily="2" charset="0"/>
              </a:rPr>
              <a:t>, </a:t>
            </a:r>
            <a:r>
              <a:rPr lang="vi-VN" sz="3000" b="1" i="0">
                <a:solidFill>
                  <a:srgbClr val="FFC000"/>
                </a:solidFill>
                <a:effectLst/>
                <a:latin typeface="Montserrat" pitchFamily="2" charset="0"/>
              </a:rPr>
              <a:t>xử lý siêu dữ liệu</a:t>
            </a:r>
            <a:r>
              <a:rPr lang="vi-VN" sz="3000" b="0" i="0">
                <a:solidFill>
                  <a:srgbClr val="FFC000"/>
                </a:solidFill>
                <a:effectLst/>
                <a:latin typeface="Montserrat" pitchFamily="2" charset="0"/>
              </a:rPr>
              <a:t> </a:t>
            </a:r>
            <a:r>
              <a:rPr lang="vi-VN" sz="3000" b="0" i="0">
                <a:solidFill>
                  <a:schemeClr val="bg1"/>
                </a:solidFill>
                <a:effectLst/>
                <a:latin typeface="Montserrat" pitchFamily="2" charset="0"/>
              </a:rPr>
              <a:t>có thể mở rộng và </a:t>
            </a:r>
            <a:r>
              <a:rPr lang="vi-VN" sz="3000" b="1" i="0">
                <a:solidFill>
                  <a:srgbClr val="66FF66"/>
                </a:solidFill>
                <a:effectLst/>
                <a:latin typeface="Montserrat" pitchFamily="2" charset="0"/>
              </a:rPr>
              <a:t>xử lý dữ liệu hàng loạt</a:t>
            </a:r>
            <a:r>
              <a:rPr lang="vi-VN" sz="3000" b="0" i="0">
                <a:solidFill>
                  <a:schemeClr val="bg1"/>
                </a:solidFill>
                <a:effectLst/>
                <a:latin typeface="Montserrat" pitchFamily="2" charset="0"/>
              </a:rPr>
              <a:t> và </a:t>
            </a:r>
            <a:r>
              <a:rPr lang="vi-VN" sz="3000" b="1" i="0">
                <a:solidFill>
                  <a:srgbClr val="FF0000"/>
                </a:solidFill>
                <a:effectLst/>
                <a:latin typeface="Montserrat" pitchFamily="2" charset="0"/>
              </a:rPr>
              <a:t>truyền trực tuyến thống nhất</a:t>
            </a:r>
            <a:r>
              <a:rPr lang="vi-VN" sz="3000" b="0" i="0">
                <a:solidFill>
                  <a:schemeClr val="bg1"/>
                </a:solidFill>
                <a:effectLst/>
                <a:latin typeface="Montserrat" pitchFamily="2" charset="0"/>
              </a:rPr>
              <a:t>. Delta Lake thường được sử dụng để cung cấp độ tin cậy, tính nhất quán và khả năng mở rộng cho các ứng dụng Apache Spark.</a:t>
            </a:r>
            <a:endParaRPr lang="en-US" sz="3000" spc="-89">
              <a:solidFill>
                <a:schemeClr val="bg1"/>
              </a:solidFill>
              <a:latin typeface="Montserrat" pitchFamily="2" charset="0"/>
              <a:ea typeface="Montserrat"/>
              <a:cs typeface="Montserrat"/>
              <a:sym typeface="Montserrat"/>
            </a:endParaRPr>
          </a:p>
        </p:txBody>
      </p:sp>
      <p:sp>
        <p:nvSpPr>
          <p:cNvPr id="10" name="Freeform 10"/>
          <p:cNvSpPr/>
          <p:nvPr/>
        </p:nvSpPr>
        <p:spPr>
          <a:xfrm flipH="1">
            <a:off x="15558320" y="7947960"/>
            <a:ext cx="734959" cy="562850"/>
          </a:xfrm>
          <a:custGeom>
            <a:avLst/>
            <a:gdLst/>
            <a:ahLst/>
            <a:cxnLst/>
            <a:rect l="l" t="t" r="r" b="b"/>
            <a:pathLst>
              <a:path w="740593" h="562850">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2621930" y="-1901401"/>
            <a:ext cx="9274740" cy="7605287"/>
          </a:xfrm>
          <a:custGeom>
            <a:avLst/>
            <a:gdLst/>
            <a:ahLst/>
            <a:cxnLst/>
            <a:rect l="l" t="t" r="r" b="b"/>
            <a:pathLst>
              <a:path w="9274740" h="7605287">
                <a:moveTo>
                  <a:pt x="0" y="0"/>
                </a:moveTo>
                <a:lnTo>
                  <a:pt x="9274740" y="0"/>
                </a:lnTo>
                <a:lnTo>
                  <a:pt x="9274740" y="7605287"/>
                </a:lnTo>
                <a:lnTo>
                  <a:pt x="0" y="7605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flipV="1">
            <a:off x="12621930" y="-2979478"/>
            <a:ext cx="9274740" cy="7605287"/>
          </a:xfrm>
          <a:custGeom>
            <a:avLst/>
            <a:gdLst/>
            <a:ahLst/>
            <a:cxnLst/>
            <a:rect l="l" t="t" r="r" b="b"/>
            <a:pathLst>
              <a:path w="9274740" h="7605287">
                <a:moveTo>
                  <a:pt x="0" y="7605287"/>
                </a:moveTo>
                <a:lnTo>
                  <a:pt x="9274740" y="7605287"/>
                </a:lnTo>
                <a:lnTo>
                  <a:pt x="9274740" y="0"/>
                </a:lnTo>
                <a:lnTo>
                  <a:pt x="0" y="0"/>
                </a:lnTo>
                <a:lnTo>
                  <a:pt x="0" y="7605287"/>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478673" y="2244915"/>
            <a:ext cx="14768188" cy="1427772"/>
          </a:xfrm>
          <a:prstGeom prst="rect">
            <a:avLst/>
          </a:prstGeom>
        </p:spPr>
        <p:txBody>
          <a:bodyPr lIns="0" tIns="0" rIns="0" bIns="0" rtlCol="0" anchor="t">
            <a:spAutoFit/>
          </a:bodyPr>
          <a:lstStyle/>
          <a:p>
            <a:pPr marL="0" lvl="0" indent="0" algn="l">
              <a:lnSpc>
                <a:spcPts val="10291"/>
              </a:lnSpc>
              <a:spcBef>
                <a:spcPct val="0"/>
              </a:spcBef>
            </a:pPr>
            <a:r>
              <a:rPr lang="en-US" sz="11694" b="1" spc="-350">
                <a:solidFill>
                  <a:srgbClr val="FFFFFF"/>
                </a:solidFill>
                <a:latin typeface="Arial Unicode Bold"/>
                <a:ea typeface="Arial Unicode Bold"/>
                <a:cs typeface="Arial Unicode Bold"/>
                <a:sym typeface="Arial Unicode Bold"/>
              </a:rPr>
              <a:t>Lợi ích của Delta Lake</a:t>
            </a:r>
          </a:p>
        </p:txBody>
      </p:sp>
      <p:sp>
        <p:nvSpPr>
          <p:cNvPr id="15" name="Freeform 10">
            <a:extLst>
              <a:ext uri="{FF2B5EF4-FFF2-40B4-BE49-F238E27FC236}">
                <a16:creationId xmlns:a16="http://schemas.microsoft.com/office/drawing/2014/main" id="{CA84BC5D-CE81-2347-90CA-468324CF3153}"/>
              </a:ext>
            </a:extLst>
          </p:cNvPr>
          <p:cNvSpPr/>
          <p:nvPr/>
        </p:nvSpPr>
        <p:spPr>
          <a:xfrm rot="10800000" flipH="1">
            <a:off x="1295400" y="4703801"/>
            <a:ext cx="734959" cy="562850"/>
          </a:xfrm>
          <a:custGeom>
            <a:avLst/>
            <a:gdLst/>
            <a:ahLst/>
            <a:cxnLst/>
            <a:rect l="l" t="t" r="r" b="b"/>
            <a:pathLst>
              <a:path w="740593" h="562850">
                <a:moveTo>
                  <a:pt x="740593" y="0"/>
                </a:moveTo>
                <a:lnTo>
                  <a:pt x="0" y="0"/>
                </a:lnTo>
                <a:lnTo>
                  <a:pt x="0" y="562850"/>
                </a:lnTo>
                <a:lnTo>
                  <a:pt x="740593" y="562850"/>
                </a:lnTo>
                <a:lnTo>
                  <a:pt x="74059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 name="Group 2"/>
          <p:cNvGrpSpPr/>
          <p:nvPr/>
        </p:nvGrpSpPr>
        <p:grpSpPr>
          <a:xfrm>
            <a:off x="4017783" y="1208321"/>
            <a:ext cx="7870359" cy="787035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763729" y="3059712"/>
            <a:ext cx="5524431" cy="55244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AFFE6">
                    <a:alpha val="100000"/>
                  </a:srgbClr>
                </a:gs>
                <a:gs pos="33333">
                  <a:srgbClr val="3A8B7E">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5847965" y="1795703"/>
            <a:ext cx="8218095" cy="4385074"/>
          </a:xfrm>
          <a:prstGeom prst="rect">
            <a:avLst/>
          </a:prstGeom>
        </p:spPr>
        <p:txBody>
          <a:bodyPr wrap="square" lIns="0" tIns="0" rIns="0" bIns="0" rtlCol="0" anchor="t">
            <a:spAutoFit/>
          </a:bodyPr>
          <a:lstStyle/>
          <a:p>
            <a:pPr algn="l">
              <a:lnSpc>
                <a:spcPts val="11390"/>
              </a:lnSpc>
            </a:pPr>
            <a:r>
              <a:rPr lang="en-US" sz="11390" b="1" spc="-341">
                <a:solidFill>
                  <a:srgbClr val="FFFFFF"/>
                </a:solidFill>
                <a:latin typeface="Arial Unicode Bold"/>
                <a:ea typeface="Arial Unicode Bold"/>
                <a:cs typeface="Arial Unicode Bold"/>
                <a:sym typeface="Arial Unicode Bold"/>
              </a:rPr>
              <a:t>Xây dựng</a:t>
            </a:r>
          </a:p>
          <a:p>
            <a:pPr algn="l">
              <a:lnSpc>
                <a:spcPts val="11390"/>
              </a:lnSpc>
            </a:pPr>
            <a:r>
              <a:rPr lang="en-US" sz="11390" b="1" spc="-341">
                <a:solidFill>
                  <a:srgbClr val="FFFFFF"/>
                </a:solidFill>
                <a:latin typeface="Arial Unicode Bold"/>
                <a:ea typeface="Arial Unicode Bold"/>
                <a:cs typeface="Arial Unicode Bold"/>
                <a:sym typeface="Arial Unicode Bold"/>
              </a:rPr>
              <a:t>kiến trúc</a:t>
            </a:r>
          </a:p>
          <a:p>
            <a:pPr algn="l">
              <a:lnSpc>
                <a:spcPts val="11390"/>
              </a:lnSpc>
            </a:pPr>
            <a:r>
              <a:rPr lang="en-US" sz="11390" b="1" spc="-341">
                <a:solidFill>
                  <a:srgbClr val="FFFFFF"/>
                </a:solidFill>
                <a:latin typeface="Arial Unicode Bold"/>
                <a:ea typeface="Arial Unicode Bold"/>
                <a:cs typeface="Arial Unicode Bold"/>
                <a:sym typeface="Arial Unicode Bold"/>
              </a:rPr>
              <a:t>Lambda</a:t>
            </a:r>
          </a:p>
        </p:txBody>
      </p:sp>
      <p:sp>
        <p:nvSpPr>
          <p:cNvPr id="9" name="TextBox 9"/>
          <p:cNvSpPr txBox="1"/>
          <p:nvPr/>
        </p:nvSpPr>
        <p:spPr>
          <a:xfrm>
            <a:off x="5847965" y="6420395"/>
            <a:ext cx="10783012" cy="914400"/>
          </a:xfrm>
          <a:prstGeom prst="rect">
            <a:avLst/>
          </a:prstGeom>
        </p:spPr>
        <p:txBody>
          <a:bodyPr lIns="0" tIns="0" rIns="0" bIns="0" rtlCol="0" anchor="t">
            <a:spAutoFit/>
          </a:bodyPr>
          <a:lstStyle/>
          <a:p>
            <a:pPr algn="l">
              <a:lnSpc>
                <a:spcPts val="3600"/>
              </a:lnSpc>
            </a:pPr>
            <a:r>
              <a:rPr lang="en-US" sz="3000" spc="-89">
                <a:solidFill>
                  <a:srgbClr val="FFFFFF"/>
                </a:solidFill>
                <a:latin typeface="Montserrat"/>
                <a:ea typeface="Montserrat"/>
                <a:cs typeface="Montserrat"/>
                <a:sym typeface="Montserrat"/>
              </a:rPr>
              <a:t>Tích hợp xử lý dữ liệu lô (batch) và dữ liệu luồng (streaming) bằng cách sử dụng Delta Lake với đảm bảo giao dịch ACID</a:t>
            </a:r>
          </a:p>
        </p:txBody>
      </p:sp>
      <p:sp>
        <p:nvSpPr>
          <p:cNvPr id="10" name="TextBox 10"/>
          <p:cNvSpPr txBox="1"/>
          <p:nvPr/>
        </p:nvSpPr>
        <p:spPr>
          <a:xfrm>
            <a:off x="2187600" y="3381347"/>
            <a:ext cx="3660365" cy="2799430"/>
          </a:xfrm>
          <a:prstGeom prst="rect">
            <a:avLst/>
          </a:prstGeom>
        </p:spPr>
        <p:txBody>
          <a:bodyPr lIns="0" tIns="0" rIns="0" bIns="0" rtlCol="0" anchor="t">
            <a:spAutoFit/>
          </a:bodyPr>
          <a:lstStyle/>
          <a:p>
            <a:pPr algn="l">
              <a:lnSpc>
                <a:spcPts val="20263"/>
              </a:lnSpc>
            </a:pPr>
            <a:r>
              <a:rPr lang="en-US" sz="23026" b="1" spc="-1450">
                <a:solidFill>
                  <a:srgbClr val="FFFFFF"/>
                </a:solidFill>
                <a:latin typeface="Arial Unicode Bold"/>
                <a:ea typeface="Arial Unicode Bold"/>
                <a:cs typeface="Arial Unicode Bold"/>
                <a:sym typeface="Arial Unicode Bold"/>
              </a:rPr>
              <a:t>03</a:t>
            </a:r>
          </a:p>
        </p:txBody>
      </p:sp>
      <p:sp>
        <p:nvSpPr>
          <p:cNvPr id="11" name="TextBox 11"/>
          <p:cNvSpPr txBox="1"/>
          <p:nvPr/>
        </p:nvSpPr>
        <p:spPr>
          <a:xfrm>
            <a:off x="1028700" y="9324975"/>
            <a:ext cx="12924207" cy="233680"/>
          </a:xfrm>
          <a:prstGeom prst="rect">
            <a:avLst/>
          </a:prstGeom>
        </p:spPr>
        <p:txBody>
          <a:bodyPr lIns="0" tIns="0" rIns="0" bIns="0" rtlCol="0" anchor="t">
            <a:spAutoFit/>
          </a:bodyPr>
          <a:lstStyle/>
          <a:p>
            <a:pPr algn="l">
              <a:lnSpc>
                <a:spcPts val="1760"/>
              </a:lnSpc>
            </a:pPr>
            <a:r>
              <a:rPr lang="en-US" sz="2000" i="1">
                <a:solidFill>
                  <a:srgbClr val="FFFFFF"/>
                </a:solidFill>
                <a:latin typeface="Montserrat Italics"/>
                <a:ea typeface="Montserrat Italics"/>
                <a:cs typeface="Montserrat Italics"/>
                <a:sym typeface="Montserrat Italics"/>
              </a:rPr>
              <a:t>Delta Lake The Definitive Guide, chapter 6 Building Native Applications with Delta Lake, page 131</a:t>
            </a:r>
          </a:p>
        </p:txBody>
      </p:sp>
      <p:sp>
        <p:nvSpPr>
          <p:cNvPr id="12" name="Freeform 2">
            <a:extLst>
              <a:ext uri="{FF2B5EF4-FFF2-40B4-BE49-F238E27FC236}">
                <a16:creationId xmlns:a16="http://schemas.microsoft.com/office/drawing/2014/main" id="{2809AEB1-9367-76A4-C05C-4893E66DF6DE}"/>
              </a:ext>
            </a:extLst>
          </p:cNvPr>
          <p:cNvSpPr/>
          <p:nvPr/>
        </p:nvSpPr>
        <p:spPr>
          <a:xfrm rot="5400000" flipV="1">
            <a:off x="-8852335" y="-4735204"/>
            <a:ext cx="3067534" cy="13180808"/>
          </a:xfrm>
          <a:custGeom>
            <a:avLst/>
            <a:gdLst/>
            <a:ahLst/>
            <a:cxnLst/>
            <a:rect l="l" t="t" r="r" b="b"/>
            <a:pathLst>
              <a:path w="3067534" h="13180808">
                <a:moveTo>
                  <a:pt x="0" y="13180808"/>
                </a:moveTo>
                <a:lnTo>
                  <a:pt x="3067534" y="13180808"/>
                </a:lnTo>
                <a:lnTo>
                  <a:pt x="3067534" y="0"/>
                </a:lnTo>
                <a:lnTo>
                  <a:pt x="0" y="0"/>
                </a:lnTo>
                <a:lnTo>
                  <a:pt x="0" y="13180808"/>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3">
            <a:extLst>
              <a:ext uri="{FF2B5EF4-FFF2-40B4-BE49-F238E27FC236}">
                <a16:creationId xmlns:a16="http://schemas.microsoft.com/office/drawing/2014/main" id="{476D8CD2-7D59-9232-AC39-CA357A083025}"/>
              </a:ext>
            </a:extLst>
          </p:cNvPr>
          <p:cNvSpPr txBox="1"/>
          <p:nvPr/>
        </p:nvSpPr>
        <p:spPr>
          <a:xfrm>
            <a:off x="-12796725" y="1766931"/>
            <a:ext cx="6932904" cy="1278892"/>
          </a:xfrm>
          <a:prstGeom prst="rect">
            <a:avLst/>
          </a:prstGeom>
        </p:spPr>
        <p:txBody>
          <a:bodyPr wrap="square" lIns="0" tIns="0" rIns="0" bIns="0" rtlCol="0" anchor="t">
            <a:spAutoFit/>
          </a:bodyPr>
          <a:lstStyle/>
          <a:p>
            <a:pPr algn="l">
              <a:lnSpc>
                <a:spcPts val="4300"/>
              </a:lnSpc>
            </a:pPr>
            <a:r>
              <a:rPr lang="en-US" sz="8600" b="1" spc="-541">
                <a:solidFill>
                  <a:srgbClr val="FFFFFF"/>
                </a:solidFill>
                <a:latin typeface="Montserrat Bold"/>
                <a:ea typeface="Montserrat Bold"/>
                <a:cs typeface="Montserrat Bold"/>
                <a:sym typeface="Montserrat Bold"/>
              </a:rPr>
              <a:t>Lambda</a:t>
            </a:r>
          </a:p>
          <a:p>
            <a:pPr algn="l">
              <a:lnSpc>
                <a:spcPts val="4300"/>
              </a:lnSpc>
            </a:pPr>
            <a:endParaRPr lang="en-US" sz="8600" b="1" spc="-541">
              <a:solidFill>
                <a:srgbClr val="FFFFFF"/>
              </a:solidFill>
              <a:latin typeface="Montserrat Bold"/>
              <a:ea typeface="Montserrat Bold"/>
              <a:cs typeface="Montserrat Bold"/>
              <a:sym typeface="Montserrat Bo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5400000" flipV="1">
            <a:off x="5732854" y="-3945247"/>
            <a:ext cx="3067534" cy="13180808"/>
          </a:xfrm>
          <a:custGeom>
            <a:avLst/>
            <a:gdLst/>
            <a:ahLst/>
            <a:cxnLst/>
            <a:rect l="l" t="t" r="r" b="b"/>
            <a:pathLst>
              <a:path w="3067534" h="13180808">
                <a:moveTo>
                  <a:pt x="0" y="13180808"/>
                </a:moveTo>
                <a:lnTo>
                  <a:pt x="3067534" y="13180808"/>
                </a:lnTo>
                <a:lnTo>
                  <a:pt x="3067534" y="0"/>
                </a:lnTo>
                <a:lnTo>
                  <a:pt x="0" y="0"/>
                </a:lnTo>
                <a:lnTo>
                  <a:pt x="0" y="13180808"/>
                </a:lnTo>
                <a:close/>
              </a:path>
            </a:pathLst>
          </a:custGeom>
          <a:blipFill>
            <a:blip r:embed="rId2">
              <a:alphaModFix amt="7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788464" y="2556888"/>
            <a:ext cx="6932904" cy="1278892"/>
          </a:xfrm>
          <a:prstGeom prst="rect">
            <a:avLst/>
          </a:prstGeom>
        </p:spPr>
        <p:txBody>
          <a:bodyPr wrap="square" lIns="0" tIns="0" rIns="0" bIns="0" rtlCol="0" anchor="t">
            <a:spAutoFit/>
          </a:bodyPr>
          <a:lstStyle/>
          <a:p>
            <a:pPr algn="l">
              <a:lnSpc>
                <a:spcPts val="4300"/>
              </a:lnSpc>
            </a:pPr>
            <a:r>
              <a:rPr lang="en-US" sz="8600" b="1" spc="-541">
                <a:solidFill>
                  <a:srgbClr val="FFFFFF"/>
                </a:solidFill>
                <a:latin typeface="Montserrat Bold"/>
                <a:ea typeface="Montserrat Bold"/>
                <a:cs typeface="Montserrat Bold"/>
                <a:sym typeface="Montserrat Bold"/>
              </a:rPr>
              <a:t>Lambda</a:t>
            </a:r>
          </a:p>
          <a:p>
            <a:pPr algn="l">
              <a:lnSpc>
                <a:spcPts val="4300"/>
              </a:lnSpc>
            </a:pPr>
            <a:endParaRPr lang="en-US" sz="8600" b="1" spc="-541">
              <a:solidFill>
                <a:srgbClr val="FFFFFF"/>
              </a:solidFill>
              <a:latin typeface="Montserrat Bold"/>
              <a:ea typeface="Montserrat Bold"/>
              <a:cs typeface="Montserrat Bold"/>
              <a:sym typeface="Montserrat Bold"/>
            </a:endParaRPr>
          </a:p>
        </p:txBody>
      </p:sp>
      <p:sp>
        <p:nvSpPr>
          <p:cNvPr id="4" name="TextBox 4"/>
          <p:cNvSpPr txBox="1"/>
          <p:nvPr/>
        </p:nvSpPr>
        <p:spPr>
          <a:xfrm>
            <a:off x="1028700" y="4359655"/>
            <a:ext cx="16230600" cy="1234440"/>
          </a:xfrm>
          <a:prstGeom prst="rect">
            <a:avLst/>
          </a:prstGeom>
        </p:spPr>
        <p:txBody>
          <a:bodyPr lIns="0" tIns="0" rIns="0" bIns="0" rtlCol="0" anchor="t">
            <a:spAutoFit/>
          </a:bodyPr>
          <a:lstStyle/>
          <a:p>
            <a:pPr algn="just">
              <a:lnSpc>
                <a:spcPts val="3360"/>
              </a:lnSpc>
              <a:spcBef>
                <a:spcPct val="0"/>
              </a:spcBef>
            </a:pPr>
            <a:r>
              <a:rPr lang="en-US" sz="2400" spc="-72">
                <a:solidFill>
                  <a:srgbClr val="FFFFFF"/>
                </a:solidFill>
                <a:latin typeface="Montserrat"/>
                <a:ea typeface="Montserrat"/>
                <a:cs typeface="Montserrat"/>
                <a:sym typeface="Montserrat"/>
              </a:rPr>
              <a:t>Các chức năng serverless là một trường hợp lý tưởng để xây dựng các ứng dụng gốc cho Delta Lake, chẳng hạn như với AWS Lambda. Mô hình tính phí của Lambda khuyến khích việc sử dụng bộ nhớ thấp và thời gian thực thi nhanh, điều này làm cho nó trở thành nền tảng tuyệt vời cho các ứng dụng xử lý dữ liệu gọn nhẹ và hiệu quả</a:t>
            </a:r>
          </a:p>
        </p:txBody>
      </p:sp>
      <p:grpSp>
        <p:nvGrpSpPr>
          <p:cNvPr id="5" name="Group 5"/>
          <p:cNvGrpSpPr/>
          <p:nvPr/>
        </p:nvGrpSpPr>
        <p:grpSpPr>
          <a:xfrm>
            <a:off x="1028700" y="6160515"/>
            <a:ext cx="7876065" cy="3445130"/>
            <a:chOff x="0" y="0"/>
            <a:chExt cx="2013812" cy="880877"/>
          </a:xfrm>
        </p:grpSpPr>
        <p:sp>
          <p:nvSpPr>
            <p:cNvPr id="6" name="Freeform 6"/>
            <p:cNvSpPr/>
            <p:nvPr/>
          </p:nvSpPr>
          <p:spPr>
            <a:xfrm>
              <a:off x="0" y="0"/>
              <a:ext cx="2013812" cy="880877"/>
            </a:xfrm>
            <a:custGeom>
              <a:avLst/>
              <a:gdLst/>
              <a:ahLst/>
              <a:cxnLst/>
              <a:rect l="l" t="t" r="r" b="b"/>
              <a:pathLst>
                <a:path w="2013812" h="880877">
                  <a:moveTo>
                    <a:pt x="20642" y="0"/>
                  </a:moveTo>
                  <a:lnTo>
                    <a:pt x="1993170" y="0"/>
                  </a:lnTo>
                  <a:cubicBezTo>
                    <a:pt x="2004570" y="0"/>
                    <a:pt x="2013812" y="9242"/>
                    <a:pt x="2013812" y="20642"/>
                  </a:cubicBezTo>
                  <a:lnTo>
                    <a:pt x="2013812" y="860235"/>
                  </a:lnTo>
                  <a:cubicBezTo>
                    <a:pt x="2013812" y="865709"/>
                    <a:pt x="2011637" y="870960"/>
                    <a:pt x="2007766" y="874831"/>
                  </a:cubicBezTo>
                  <a:cubicBezTo>
                    <a:pt x="2003895" y="878702"/>
                    <a:pt x="1998645" y="880877"/>
                    <a:pt x="1993170" y="880877"/>
                  </a:cubicBezTo>
                  <a:lnTo>
                    <a:pt x="20642" y="880877"/>
                  </a:lnTo>
                  <a:cubicBezTo>
                    <a:pt x="9242" y="880877"/>
                    <a:pt x="0" y="871635"/>
                    <a:pt x="0" y="860235"/>
                  </a:cubicBezTo>
                  <a:lnTo>
                    <a:pt x="0" y="20642"/>
                  </a:lnTo>
                  <a:cubicBezTo>
                    <a:pt x="0" y="15168"/>
                    <a:pt x="2175" y="9917"/>
                    <a:pt x="6046" y="6046"/>
                  </a:cubicBezTo>
                  <a:cubicBezTo>
                    <a:pt x="9917" y="2175"/>
                    <a:pt x="15168" y="0"/>
                    <a:pt x="20642" y="0"/>
                  </a:cubicBezTo>
                  <a:close/>
                </a:path>
              </a:pathLst>
            </a:custGeom>
            <a:solidFill>
              <a:srgbClr val="969696">
                <a:alpha val="49804"/>
              </a:srgbClr>
            </a:solidFill>
          </p:spPr>
          <p:txBody>
            <a:bodyPr/>
            <a:lstStyle/>
            <a:p>
              <a:endParaRPr lang="en-US"/>
            </a:p>
          </p:txBody>
        </p:sp>
        <p:sp>
          <p:nvSpPr>
            <p:cNvPr id="7" name="TextBox 7"/>
            <p:cNvSpPr txBox="1"/>
            <p:nvPr/>
          </p:nvSpPr>
          <p:spPr>
            <a:xfrm>
              <a:off x="0" y="-38100"/>
              <a:ext cx="2013812" cy="91897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124394" y="6493890"/>
            <a:ext cx="7501280" cy="383541"/>
          </a:xfrm>
          <a:prstGeom prst="rect">
            <a:avLst/>
          </a:prstGeom>
        </p:spPr>
        <p:txBody>
          <a:bodyPr lIns="0" tIns="0" rIns="0" bIns="0" rtlCol="0" anchor="t">
            <a:spAutoFit/>
          </a:bodyPr>
          <a:lstStyle/>
          <a:p>
            <a:pPr algn="ctr">
              <a:lnSpc>
                <a:spcPts val="1300"/>
              </a:lnSpc>
            </a:pPr>
            <a:r>
              <a:rPr lang="en-US" sz="2600" b="1">
                <a:solidFill>
                  <a:srgbClr val="FF8EDA"/>
                </a:solidFill>
                <a:latin typeface="Montserrat Bold"/>
                <a:ea typeface="Montserrat Bold"/>
                <a:cs typeface="Montserrat Bold"/>
                <a:sym typeface="Montserrat Bold"/>
              </a:rPr>
              <a:t>AWS Lambda</a:t>
            </a:r>
          </a:p>
          <a:p>
            <a:pPr algn="ctr">
              <a:lnSpc>
                <a:spcPts val="1300"/>
              </a:lnSpc>
            </a:pPr>
            <a:endParaRPr lang="en-US" sz="2600" b="1">
              <a:solidFill>
                <a:srgbClr val="FF8EDA"/>
              </a:solidFill>
              <a:latin typeface="Montserrat Bold"/>
              <a:ea typeface="Montserrat Bold"/>
              <a:cs typeface="Montserrat Bold"/>
              <a:sym typeface="Montserrat Bold"/>
            </a:endParaRPr>
          </a:p>
        </p:txBody>
      </p:sp>
      <p:sp>
        <p:nvSpPr>
          <p:cNvPr id="9" name="TextBox 9"/>
          <p:cNvSpPr txBox="1"/>
          <p:nvPr/>
        </p:nvSpPr>
        <p:spPr>
          <a:xfrm>
            <a:off x="1028700" y="6961505"/>
            <a:ext cx="7692668" cy="2530475"/>
          </a:xfrm>
          <a:prstGeom prst="rect">
            <a:avLst/>
          </a:prstGeom>
        </p:spPr>
        <p:txBody>
          <a:bodyPr lIns="0" tIns="0" rIns="0" bIns="0" rtlCol="0" anchor="t">
            <a:spAutoFit/>
          </a:bodyPr>
          <a:lstStyle/>
          <a:p>
            <a:pPr marL="539753" lvl="1" indent="-269876" algn="just">
              <a:lnSpc>
                <a:spcPts val="2500"/>
              </a:lnSpc>
              <a:buFont typeface="Arial"/>
              <a:buChar char="•"/>
            </a:pPr>
            <a:r>
              <a:rPr lang="en-US" sz="2500">
                <a:solidFill>
                  <a:srgbClr val="FFFFFF"/>
                </a:solidFill>
                <a:latin typeface="Montserrat"/>
                <a:ea typeface="Montserrat"/>
                <a:cs typeface="Montserrat"/>
                <a:sym typeface="Montserrat"/>
              </a:rPr>
              <a:t>Lambda được kích hoạt bởi sự kiện bên ngoài: Yêu cầu HTTP, Tin nhắn SQS, Sự kiện CloudWatch.</a:t>
            </a:r>
          </a:p>
          <a:p>
            <a:pPr algn="just">
              <a:lnSpc>
                <a:spcPts val="2500"/>
              </a:lnSpc>
            </a:pPr>
            <a:endParaRPr lang="en-US" sz="2500">
              <a:solidFill>
                <a:srgbClr val="FFFFFF"/>
              </a:solidFill>
              <a:latin typeface="Montserrat"/>
              <a:ea typeface="Montserrat"/>
              <a:cs typeface="Montserrat"/>
              <a:sym typeface="Montserrat"/>
            </a:endParaRPr>
          </a:p>
          <a:p>
            <a:pPr marL="539753" lvl="1" indent="-269876" algn="just">
              <a:lnSpc>
                <a:spcPts val="2500"/>
              </a:lnSpc>
              <a:buFont typeface="Arial"/>
              <a:buChar char="•"/>
            </a:pPr>
            <a:r>
              <a:rPr lang="en-US" sz="2500">
                <a:solidFill>
                  <a:srgbClr val="FFFFFF"/>
                </a:solidFill>
                <a:latin typeface="Montserrat"/>
                <a:ea typeface="Montserrat"/>
                <a:cs typeface="Montserrat"/>
                <a:sym typeface="Montserrat"/>
              </a:rPr>
              <a:t>Sự kiện được chuyển thành payload JSON, Lambda nhận và xử lý.</a:t>
            </a:r>
          </a:p>
          <a:p>
            <a:pPr algn="just">
              <a:lnSpc>
                <a:spcPts val="2500"/>
              </a:lnSpc>
            </a:pPr>
            <a:endParaRPr lang="en-US" sz="2500">
              <a:solidFill>
                <a:srgbClr val="FFFFFF"/>
              </a:solidFill>
              <a:latin typeface="Montserrat"/>
              <a:ea typeface="Montserrat"/>
              <a:cs typeface="Montserrat"/>
              <a:sym typeface="Montserrat"/>
            </a:endParaRPr>
          </a:p>
          <a:p>
            <a:pPr algn="just">
              <a:lnSpc>
                <a:spcPts val="2500"/>
              </a:lnSpc>
            </a:pPr>
            <a:endParaRPr lang="en-US" sz="2500">
              <a:solidFill>
                <a:srgbClr val="FFFFFF"/>
              </a:solidFill>
              <a:latin typeface="Montserrat"/>
              <a:ea typeface="Montserrat"/>
              <a:cs typeface="Montserrat"/>
              <a:sym typeface="Montserrat"/>
            </a:endParaRPr>
          </a:p>
        </p:txBody>
      </p:sp>
      <p:grpSp>
        <p:nvGrpSpPr>
          <p:cNvPr id="10" name="Group 10"/>
          <p:cNvGrpSpPr/>
          <p:nvPr/>
        </p:nvGrpSpPr>
        <p:grpSpPr>
          <a:xfrm>
            <a:off x="9144000" y="6160515"/>
            <a:ext cx="8115300" cy="3445130"/>
            <a:chOff x="0" y="0"/>
            <a:chExt cx="2074982" cy="880877"/>
          </a:xfrm>
        </p:grpSpPr>
        <p:sp>
          <p:nvSpPr>
            <p:cNvPr id="11" name="Freeform 11"/>
            <p:cNvSpPr/>
            <p:nvPr/>
          </p:nvSpPr>
          <p:spPr>
            <a:xfrm>
              <a:off x="0" y="0"/>
              <a:ext cx="2074982" cy="880877"/>
            </a:xfrm>
            <a:custGeom>
              <a:avLst/>
              <a:gdLst/>
              <a:ahLst/>
              <a:cxnLst/>
              <a:rect l="l" t="t" r="r" b="b"/>
              <a:pathLst>
                <a:path w="2074982" h="880877">
                  <a:moveTo>
                    <a:pt x="20034" y="0"/>
                  </a:moveTo>
                  <a:lnTo>
                    <a:pt x="2054948" y="0"/>
                  </a:lnTo>
                  <a:cubicBezTo>
                    <a:pt x="2066012" y="0"/>
                    <a:pt x="2074982" y="8969"/>
                    <a:pt x="2074982" y="20034"/>
                  </a:cubicBezTo>
                  <a:lnTo>
                    <a:pt x="2074982" y="860843"/>
                  </a:lnTo>
                  <a:cubicBezTo>
                    <a:pt x="2074982" y="871908"/>
                    <a:pt x="2066012" y="880877"/>
                    <a:pt x="2054948" y="880877"/>
                  </a:cubicBezTo>
                  <a:lnTo>
                    <a:pt x="20034" y="880877"/>
                  </a:lnTo>
                  <a:cubicBezTo>
                    <a:pt x="8969" y="880877"/>
                    <a:pt x="0" y="871908"/>
                    <a:pt x="0" y="860843"/>
                  </a:cubicBezTo>
                  <a:lnTo>
                    <a:pt x="0" y="20034"/>
                  </a:lnTo>
                  <a:cubicBezTo>
                    <a:pt x="0" y="8969"/>
                    <a:pt x="8969" y="0"/>
                    <a:pt x="20034" y="0"/>
                  </a:cubicBezTo>
                  <a:close/>
                </a:path>
              </a:pathLst>
            </a:custGeom>
            <a:solidFill>
              <a:srgbClr val="969696">
                <a:alpha val="49804"/>
              </a:srgbClr>
            </a:solidFill>
          </p:spPr>
          <p:txBody>
            <a:bodyPr/>
            <a:lstStyle/>
            <a:p>
              <a:endParaRPr lang="en-US"/>
            </a:p>
          </p:txBody>
        </p:sp>
        <p:sp>
          <p:nvSpPr>
            <p:cNvPr id="12" name="TextBox 12"/>
            <p:cNvSpPr txBox="1"/>
            <p:nvPr/>
          </p:nvSpPr>
          <p:spPr>
            <a:xfrm>
              <a:off x="0" y="-38100"/>
              <a:ext cx="2074982" cy="918977"/>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9144000" y="6493890"/>
            <a:ext cx="7899989" cy="383541"/>
          </a:xfrm>
          <a:prstGeom prst="rect">
            <a:avLst/>
          </a:prstGeom>
        </p:spPr>
        <p:txBody>
          <a:bodyPr lIns="0" tIns="0" rIns="0" bIns="0" rtlCol="0" anchor="t">
            <a:spAutoFit/>
          </a:bodyPr>
          <a:lstStyle/>
          <a:p>
            <a:pPr algn="ctr">
              <a:lnSpc>
                <a:spcPts val="1300"/>
              </a:lnSpc>
            </a:pPr>
            <a:r>
              <a:rPr lang="en-US" sz="2600" b="1" spc="-163">
                <a:solidFill>
                  <a:srgbClr val="A5F7FF"/>
                </a:solidFill>
                <a:latin typeface="Montserrat Bold"/>
                <a:ea typeface="Montserrat Bold"/>
                <a:cs typeface="Montserrat Bold"/>
                <a:sym typeface="Montserrat Bold"/>
              </a:rPr>
              <a:t>AWS Lambda với Delta Lake</a:t>
            </a:r>
          </a:p>
          <a:p>
            <a:pPr algn="ctr">
              <a:lnSpc>
                <a:spcPts val="1300"/>
              </a:lnSpc>
            </a:pPr>
            <a:endParaRPr lang="en-US" sz="2600" b="1" spc="-163">
              <a:solidFill>
                <a:srgbClr val="A5F7FF"/>
              </a:solidFill>
              <a:latin typeface="Montserrat Bold"/>
              <a:ea typeface="Montserrat Bold"/>
              <a:cs typeface="Montserrat Bold"/>
              <a:sym typeface="Montserrat Bold"/>
            </a:endParaRPr>
          </a:p>
        </p:txBody>
      </p:sp>
      <p:sp>
        <p:nvSpPr>
          <p:cNvPr id="14" name="TextBox 14"/>
          <p:cNvSpPr txBox="1"/>
          <p:nvPr/>
        </p:nvSpPr>
        <p:spPr>
          <a:xfrm>
            <a:off x="9144000" y="6961505"/>
            <a:ext cx="7899989" cy="2609215"/>
          </a:xfrm>
          <a:prstGeom prst="rect">
            <a:avLst/>
          </a:prstGeom>
        </p:spPr>
        <p:txBody>
          <a:bodyPr lIns="0" tIns="0" rIns="0" bIns="0" rtlCol="0" anchor="t">
            <a:spAutoFit/>
          </a:bodyPr>
          <a:lstStyle/>
          <a:p>
            <a:pPr marL="561342" lvl="1" indent="-280671" algn="just">
              <a:lnSpc>
                <a:spcPts val="2600"/>
              </a:lnSpc>
              <a:buFont typeface="Arial"/>
              <a:buChar char="•"/>
            </a:pPr>
            <a:r>
              <a:rPr lang="en-US" sz="2600">
                <a:solidFill>
                  <a:srgbClr val="FFFFFF"/>
                </a:solidFill>
                <a:latin typeface="Montserrat"/>
                <a:ea typeface="Montserrat"/>
                <a:cs typeface="Montserrat"/>
                <a:sym typeface="Montserrat"/>
              </a:rPr>
              <a:t>Tính phí dựa trên thực tế sử dụng, giảm thiểu tài nguyên.</a:t>
            </a:r>
          </a:p>
          <a:p>
            <a:pPr algn="just">
              <a:lnSpc>
                <a:spcPts val="2600"/>
              </a:lnSpc>
            </a:pPr>
            <a:endParaRPr lang="en-US" sz="2600">
              <a:solidFill>
                <a:srgbClr val="FFFFFF"/>
              </a:solidFill>
              <a:latin typeface="Montserrat"/>
              <a:ea typeface="Montserrat"/>
              <a:cs typeface="Montserrat"/>
              <a:sym typeface="Montserrat"/>
            </a:endParaRPr>
          </a:p>
          <a:p>
            <a:pPr marL="561342" lvl="1" indent="-280671" algn="just">
              <a:lnSpc>
                <a:spcPts val="2600"/>
              </a:lnSpc>
              <a:buFont typeface="Arial"/>
              <a:buChar char="•"/>
            </a:pPr>
            <a:r>
              <a:rPr lang="en-US" sz="2600">
                <a:solidFill>
                  <a:srgbClr val="FFFFFF"/>
                </a:solidFill>
                <a:latin typeface="Montserrat"/>
                <a:ea typeface="Montserrat"/>
                <a:cs typeface="Montserrat"/>
                <a:sym typeface="Montserrat"/>
              </a:rPr>
              <a:t>Khuyến khích thời gian thực thi nhanh, sử dụng bộ nhớ thấp.</a:t>
            </a:r>
          </a:p>
          <a:p>
            <a:pPr algn="just">
              <a:lnSpc>
                <a:spcPts val="2600"/>
              </a:lnSpc>
            </a:pPr>
            <a:endParaRPr lang="en-US" sz="2600">
              <a:solidFill>
                <a:srgbClr val="FFFFFF"/>
              </a:solidFill>
              <a:latin typeface="Montserrat"/>
              <a:ea typeface="Montserrat"/>
              <a:cs typeface="Montserrat"/>
              <a:sym typeface="Montserrat"/>
            </a:endParaRPr>
          </a:p>
          <a:p>
            <a:pPr marL="561342" lvl="1" indent="-280671" algn="just">
              <a:lnSpc>
                <a:spcPts val="2600"/>
              </a:lnSpc>
              <a:buFont typeface="Arial"/>
              <a:buChar char="•"/>
            </a:pPr>
            <a:r>
              <a:rPr lang="en-US" sz="2600">
                <a:solidFill>
                  <a:srgbClr val="FFFFFF"/>
                </a:solidFill>
                <a:latin typeface="Montserrat"/>
                <a:ea typeface="Montserrat"/>
                <a:cs typeface="Montserrat"/>
                <a:sym typeface="Montserrat"/>
              </a:rPr>
              <a:t>Có thể tự động mở rộng khi có yêu cầu.</a:t>
            </a:r>
          </a:p>
          <a:p>
            <a:pPr algn="just">
              <a:lnSpc>
                <a:spcPts val="2600"/>
              </a:lnSpc>
            </a:pPr>
            <a:endParaRPr lang="en-US" sz="2600">
              <a:solidFill>
                <a:srgbClr val="FFFFFF"/>
              </a:solidFill>
              <a:latin typeface="Montserrat"/>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flipH="1" flipV="1">
            <a:off x="12146396" y="5680856"/>
            <a:ext cx="7424701" cy="6385243"/>
          </a:xfrm>
          <a:custGeom>
            <a:avLst/>
            <a:gdLst/>
            <a:ahLst/>
            <a:cxnLst/>
            <a:rect l="l" t="t" r="r" b="b"/>
            <a:pathLst>
              <a:path w="7424701" h="6385243">
                <a:moveTo>
                  <a:pt x="7424701" y="6385243"/>
                </a:moveTo>
                <a:lnTo>
                  <a:pt x="0" y="6385243"/>
                </a:lnTo>
                <a:lnTo>
                  <a:pt x="0" y="0"/>
                </a:lnTo>
                <a:lnTo>
                  <a:pt x="7424701" y="0"/>
                </a:lnTo>
                <a:lnTo>
                  <a:pt x="7424701" y="638524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95753" y="5680856"/>
            <a:ext cx="7424701" cy="6385243"/>
          </a:xfrm>
          <a:custGeom>
            <a:avLst/>
            <a:gdLst/>
            <a:ahLst/>
            <a:cxnLst/>
            <a:rect l="l" t="t" r="r" b="b"/>
            <a:pathLst>
              <a:path w="7424701" h="6385243">
                <a:moveTo>
                  <a:pt x="0" y="0"/>
                </a:moveTo>
                <a:lnTo>
                  <a:pt x="7424701" y="0"/>
                </a:lnTo>
                <a:lnTo>
                  <a:pt x="7424701" y="6385243"/>
                </a:lnTo>
                <a:lnTo>
                  <a:pt x="0" y="6385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flipH="1" flipV="1">
            <a:off x="-307647" y="1488034"/>
            <a:ext cx="7424701" cy="6385243"/>
          </a:xfrm>
          <a:custGeom>
            <a:avLst/>
            <a:gdLst/>
            <a:ahLst/>
            <a:cxnLst/>
            <a:rect l="l" t="t" r="r" b="b"/>
            <a:pathLst>
              <a:path w="7424701" h="6385243">
                <a:moveTo>
                  <a:pt x="7424701" y="6385243"/>
                </a:moveTo>
                <a:lnTo>
                  <a:pt x="0" y="6385243"/>
                </a:lnTo>
                <a:lnTo>
                  <a:pt x="0" y="0"/>
                </a:lnTo>
                <a:lnTo>
                  <a:pt x="7424701" y="0"/>
                </a:lnTo>
                <a:lnTo>
                  <a:pt x="7424701" y="638524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37236" y="-2554295"/>
            <a:ext cx="7424701" cy="6385243"/>
          </a:xfrm>
          <a:custGeom>
            <a:avLst/>
            <a:gdLst/>
            <a:ahLst/>
            <a:cxnLst/>
            <a:rect l="l" t="t" r="r" b="b"/>
            <a:pathLst>
              <a:path w="7424701" h="6385243">
                <a:moveTo>
                  <a:pt x="0" y="0"/>
                </a:moveTo>
                <a:lnTo>
                  <a:pt x="7424700" y="0"/>
                </a:lnTo>
                <a:lnTo>
                  <a:pt x="7424700" y="6385243"/>
                </a:lnTo>
                <a:lnTo>
                  <a:pt x="0" y="63852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1478673" y="3716648"/>
            <a:ext cx="15189194" cy="4229100"/>
          </a:xfrm>
          <a:prstGeom prst="rect">
            <a:avLst/>
          </a:prstGeom>
        </p:spPr>
        <p:txBody>
          <a:bodyPr lIns="0" tIns="0" rIns="0" bIns="0" rtlCol="0" anchor="t">
            <a:spAutoFit/>
          </a:bodyPr>
          <a:lstStyle/>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Các chức năng Lambda có thể được viết bằng Python trong AWS Lambda, nhưng môi trường mặc định chỉ có các gói cơ bản. Để sử dụng deltalake, các nhà phát triển cần đóng gói Lambda bằng Layers hoặc container. </a:t>
            </a:r>
          </a:p>
          <a:p>
            <a:pPr algn="just">
              <a:lnSpc>
                <a:spcPts val="4800"/>
              </a:lnSpc>
            </a:pPr>
            <a:endParaRPr lang="en-US" sz="3000" spc="-89">
              <a:solidFill>
                <a:srgbClr val="FFFFFF"/>
              </a:solidFill>
              <a:latin typeface="Montserrat"/>
              <a:ea typeface="Montserrat"/>
              <a:cs typeface="Montserrat"/>
              <a:sym typeface="Montserrat"/>
            </a:endParaRPr>
          </a:p>
          <a:p>
            <a:pPr marL="647700" lvl="1" indent="-323850" algn="just">
              <a:lnSpc>
                <a:spcPts val="4800"/>
              </a:lnSpc>
              <a:buFont typeface="Arial"/>
              <a:buChar char="•"/>
            </a:pPr>
            <a:r>
              <a:rPr lang="en-US" sz="3000" spc="-89">
                <a:solidFill>
                  <a:srgbClr val="FFFFFF"/>
                </a:solidFill>
                <a:latin typeface="Montserrat"/>
                <a:ea typeface="Montserrat"/>
                <a:cs typeface="Montserrat"/>
                <a:sym typeface="Montserrat"/>
              </a:rPr>
              <a:t>AWS cung cấp layer "AWS SDK with Pandas", nhưng cần chú ý đến giới hạn 250 MB cho layers. Cách đóng gói không ảnh hưởng nhiều đến quá trình thực thi của Lambda.</a:t>
            </a:r>
          </a:p>
        </p:txBody>
      </p:sp>
      <p:sp>
        <p:nvSpPr>
          <p:cNvPr id="7" name="TextBox 7"/>
          <p:cNvSpPr txBox="1"/>
          <p:nvPr/>
        </p:nvSpPr>
        <p:spPr>
          <a:xfrm>
            <a:off x="1478672" y="2159190"/>
            <a:ext cx="5912727" cy="1035305"/>
          </a:xfrm>
          <a:prstGeom prst="rect">
            <a:avLst/>
          </a:prstGeom>
        </p:spPr>
        <p:txBody>
          <a:bodyPr wrap="square" lIns="0" tIns="0" rIns="0" bIns="0" rtlCol="0" anchor="t">
            <a:spAutoFit/>
          </a:bodyPr>
          <a:lstStyle/>
          <a:p>
            <a:pPr marL="0" lvl="0" indent="0" algn="l">
              <a:lnSpc>
                <a:spcPts val="7568"/>
              </a:lnSpc>
              <a:spcBef>
                <a:spcPct val="0"/>
              </a:spcBef>
            </a:pPr>
            <a:r>
              <a:rPr lang="en-US" sz="8600" b="1" spc="-258">
                <a:solidFill>
                  <a:srgbClr val="FFFFFF"/>
                </a:solidFill>
                <a:latin typeface="Montserrat Bold"/>
                <a:ea typeface="Montserrat Bold"/>
                <a:cs typeface="Montserrat Bold"/>
                <a:sym typeface="Montserrat Bold"/>
              </a:rPr>
              <a:t>Python</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5" name="Freeform 5"/>
          <p:cNvSpPr/>
          <p:nvPr/>
        </p:nvSpPr>
        <p:spPr>
          <a:xfrm rot="-7033459">
            <a:off x="6931889" y="-3371806"/>
            <a:ext cx="19111516" cy="19753505"/>
          </a:xfrm>
          <a:custGeom>
            <a:avLst/>
            <a:gdLst/>
            <a:ahLst/>
            <a:cxnLst/>
            <a:rect l="l" t="t" r="r" b="b"/>
            <a:pathLst>
              <a:path w="19111516" h="19753505">
                <a:moveTo>
                  <a:pt x="0" y="0"/>
                </a:moveTo>
                <a:lnTo>
                  <a:pt x="19111516" y="0"/>
                </a:lnTo>
                <a:lnTo>
                  <a:pt x="19111516" y="19753505"/>
                </a:lnTo>
                <a:lnTo>
                  <a:pt x="0" y="1975350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1295400"/>
            <a:ext cx="3771900" cy="1035305"/>
          </a:xfrm>
          <a:prstGeom prst="rect">
            <a:avLst/>
          </a:prstGeom>
        </p:spPr>
        <p:txBody>
          <a:bodyPr wrap="square" lIns="0" tIns="0" rIns="0" bIns="0" rtlCol="0" anchor="t">
            <a:spAutoFit/>
          </a:bodyPr>
          <a:lstStyle/>
          <a:p>
            <a:pPr marL="0" lvl="0" indent="0" algn="l">
              <a:lnSpc>
                <a:spcPts val="7568"/>
              </a:lnSpc>
              <a:spcBef>
                <a:spcPct val="0"/>
              </a:spcBef>
            </a:pPr>
            <a:r>
              <a:rPr lang="en-US" sz="8600" b="1" spc="-258">
                <a:solidFill>
                  <a:srgbClr val="FFFFFF"/>
                </a:solidFill>
                <a:latin typeface="Montserrat Bold"/>
                <a:ea typeface="Montserrat Bold"/>
                <a:cs typeface="Montserrat Bold"/>
                <a:sym typeface="Montserrat Bold"/>
              </a:rPr>
              <a:t>Rust</a:t>
            </a:r>
          </a:p>
        </p:txBody>
      </p:sp>
      <p:sp>
        <p:nvSpPr>
          <p:cNvPr id="7" name="TextBox 7"/>
          <p:cNvSpPr txBox="1"/>
          <p:nvPr/>
        </p:nvSpPr>
        <p:spPr>
          <a:xfrm>
            <a:off x="1028700" y="2484121"/>
            <a:ext cx="16230600" cy="7235824"/>
          </a:xfrm>
          <a:prstGeom prst="rect">
            <a:avLst/>
          </a:prstGeom>
        </p:spPr>
        <p:txBody>
          <a:bodyPr lIns="0" tIns="0" rIns="0" bIns="0" rtlCol="0" anchor="t">
            <a:spAutoFit/>
          </a:bodyPr>
          <a:lstStyle/>
          <a:p>
            <a:pPr marL="0" lvl="0" indent="0" algn="just">
              <a:lnSpc>
                <a:spcPts val="4000"/>
              </a:lnSpc>
            </a:pPr>
            <a:r>
              <a:rPr lang="en-US" sz="2500" spc="-75">
                <a:solidFill>
                  <a:srgbClr val="FFFFFF"/>
                </a:solidFill>
                <a:latin typeface="Montserrat"/>
                <a:ea typeface="Montserrat"/>
                <a:cs typeface="Montserrat"/>
                <a:sym typeface="Montserrat"/>
              </a:rPr>
              <a:t>Xây dựng</a:t>
            </a:r>
            <a:r>
              <a:rPr lang="en-US" sz="2500" b="1" spc="-75">
                <a:solidFill>
                  <a:srgbClr val="FFFFFF"/>
                </a:solidFill>
                <a:latin typeface="Montserrat Bold"/>
                <a:ea typeface="Montserrat Bold"/>
                <a:cs typeface="Montserrat Bold"/>
                <a:sym typeface="Montserrat Bold"/>
              </a:rPr>
              <a:t> AWS Lambdas</a:t>
            </a:r>
            <a:r>
              <a:rPr lang="en-US" sz="2500" spc="-75">
                <a:solidFill>
                  <a:srgbClr val="FFFFFF"/>
                </a:solidFill>
                <a:latin typeface="Montserrat"/>
                <a:ea typeface="Montserrat"/>
                <a:cs typeface="Montserrat"/>
                <a:sym typeface="Montserrat"/>
              </a:rPr>
              <a:t> bằng </a:t>
            </a:r>
            <a:r>
              <a:rPr lang="en-US" sz="2500" b="1" spc="-75">
                <a:solidFill>
                  <a:srgbClr val="FFFFFF"/>
                </a:solidFill>
                <a:latin typeface="Montserrat Bold"/>
                <a:ea typeface="Montserrat Bold"/>
                <a:cs typeface="Montserrat Bold"/>
                <a:sym typeface="Montserrat Bold"/>
              </a:rPr>
              <a:t>Rust </a:t>
            </a:r>
            <a:r>
              <a:rPr lang="en-US" sz="2500" spc="-75">
                <a:solidFill>
                  <a:srgbClr val="FFFFFF"/>
                </a:solidFill>
                <a:latin typeface="Montserrat"/>
                <a:ea typeface="Montserrat"/>
                <a:cs typeface="Montserrat"/>
                <a:sym typeface="Montserrat"/>
              </a:rPr>
              <a:t>đơn giản như Python, nhưng Rust có thể biên dịch thành mã gốc mà không cần "</a:t>
            </a:r>
            <a:r>
              <a:rPr lang="en-US" sz="2500" b="1" spc="-75">
                <a:solidFill>
                  <a:srgbClr val="FFFFFF"/>
                </a:solidFill>
                <a:latin typeface="Montserrat Bold"/>
                <a:ea typeface="Montserrat Bold"/>
                <a:cs typeface="Montserrat Bold"/>
                <a:sym typeface="Montserrat Bold"/>
              </a:rPr>
              <a:t>runtime</a:t>
            </a:r>
            <a:r>
              <a:rPr lang="en-US" sz="2500" spc="-75">
                <a:solidFill>
                  <a:srgbClr val="FFFFFF"/>
                </a:solidFill>
                <a:latin typeface="Montserrat"/>
                <a:ea typeface="Montserrat"/>
                <a:cs typeface="Montserrat"/>
                <a:sym typeface="Montserrat"/>
              </a:rPr>
              <a:t>" trong AWS Lambda. Thay vào đó, tệp</a:t>
            </a:r>
            <a:r>
              <a:rPr lang="en-US" sz="2500" b="1" spc="-75">
                <a:solidFill>
                  <a:srgbClr val="FFFFFF"/>
                </a:solidFill>
                <a:latin typeface="Montserrat Bold"/>
                <a:ea typeface="Montserrat Bold"/>
                <a:cs typeface="Montserrat Bold"/>
                <a:sym typeface="Montserrat Bold"/>
              </a:rPr>
              <a:t> bootstrap.zip</a:t>
            </a:r>
            <a:r>
              <a:rPr lang="en-US" sz="2500" spc="-75">
                <a:solidFill>
                  <a:srgbClr val="FFFFFF"/>
                </a:solidFill>
                <a:latin typeface="Montserrat"/>
                <a:ea typeface="Montserrat"/>
                <a:cs typeface="Montserrat"/>
                <a:sym typeface="Montserrat"/>
              </a:rPr>
              <a:t> chứa tệp thực thi đã biên dịch cần được tải lên. Cần cài đặt công cụ như </a:t>
            </a:r>
            <a:r>
              <a:rPr lang="en-US" sz="2500" b="1" spc="-75">
                <a:solidFill>
                  <a:srgbClr val="FFFFFF"/>
                </a:solidFill>
                <a:latin typeface="Montserrat Bold"/>
                <a:ea typeface="Montserrat Bold"/>
                <a:cs typeface="Montserrat Bold"/>
                <a:sym typeface="Montserrat Bold"/>
              </a:rPr>
              <a:t>cargo-lambda </a:t>
            </a:r>
            <a:r>
              <a:rPr lang="en-US" sz="2500" spc="-75">
                <a:solidFill>
                  <a:srgbClr val="FFFFFF"/>
                </a:solidFill>
                <a:latin typeface="Montserrat"/>
                <a:ea typeface="Montserrat"/>
                <a:cs typeface="Montserrat"/>
                <a:sym typeface="Montserrat"/>
              </a:rPr>
              <a:t>để tạo tệp bootstrap.zip. Để bắt đầu, tạo cấu trúc cơ bản với các lệnh cargo như sau:</a:t>
            </a:r>
          </a:p>
          <a:p>
            <a:pPr marL="539753" lvl="1" indent="-269876" algn="just">
              <a:lnSpc>
                <a:spcPts val="4000"/>
              </a:lnSpc>
              <a:buFont typeface="Arial"/>
              <a:buChar char="•"/>
            </a:pPr>
            <a:r>
              <a:rPr lang="en-US" sz="2500" spc="-75">
                <a:solidFill>
                  <a:srgbClr val="FFFFFF"/>
                </a:solidFill>
                <a:latin typeface="Consolas"/>
                <a:ea typeface="Consolas"/>
                <a:cs typeface="Consolas"/>
                <a:sym typeface="Consolas"/>
              </a:rPr>
              <a:t>`</a:t>
            </a:r>
            <a:r>
              <a:rPr lang="en-US" sz="2500" b="1" spc="-75">
                <a:solidFill>
                  <a:srgbClr val="FFFFFF"/>
                </a:solidFill>
                <a:latin typeface="Consolas Bold"/>
                <a:ea typeface="Consolas Bold"/>
                <a:cs typeface="Consolas Bold"/>
                <a:sym typeface="Consolas Bold"/>
              </a:rPr>
              <a:t>% cargo lambda new deltadog --event-type s3::S3Event</a:t>
            </a:r>
            <a:r>
              <a:rPr lang="en-US" sz="2500" spc="-75">
                <a:solidFill>
                  <a:srgbClr val="FFFFFF"/>
                </a:solidFill>
                <a:latin typeface="Consolas"/>
                <a:ea typeface="Consolas"/>
                <a:cs typeface="Consolas"/>
                <a:sym typeface="Consolas"/>
              </a:rPr>
              <a:t>`</a:t>
            </a:r>
          </a:p>
          <a:p>
            <a:pPr marL="539753" lvl="1" indent="-269876" algn="just">
              <a:lnSpc>
                <a:spcPts val="4000"/>
              </a:lnSpc>
              <a:buFont typeface="Arial"/>
              <a:buChar char="•"/>
            </a:pPr>
            <a:r>
              <a:rPr lang="en-US" sz="2500" spc="-75">
                <a:solidFill>
                  <a:srgbClr val="FFFFFF"/>
                </a:solidFill>
                <a:latin typeface="Consolas"/>
                <a:ea typeface="Consolas"/>
                <a:cs typeface="Consolas"/>
                <a:sym typeface="Consolas"/>
              </a:rPr>
              <a:t>`</a:t>
            </a:r>
            <a:r>
              <a:rPr lang="en-US" sz="2500" b="1" spc="-75">
                <a:solidFill>
                  <a:srgbClr val="FFFFFF"/>
                </a:solidFill>
                <a:latin typeface="Consolas Bold"/>
                <a:ea typeface="Consolas Bold"/>
                <a:cs typeface="Consolas Bold"/>
                <a:sym typeface="Consolas Bold"/>
              </a:rPr>
              <a:t>% cd deltadog</a:t>
            </a:r>
            <a:r>
              <a:rPr lang="en-US" sz="2500" spc="-75">
                <a:solidFill>
                  <a:srgbClr val="FFFFFF"/>
                </a:solidFill>
                <a:latin typeface="Consolas"/>
                <a:ea typeface="Consolas"/>
                <a:cs typeface="Consolas"/>
                <a:sym typeface="Consolas"/>
              </a:rPr>
              <a:t>`</a:t>
            </a:r>
          </a:p>
          <a:p>
            <a:pPr marL="539753" lvl="1" indent="-269876" algn="just">
              <a:lnSpc>
                <a:spcPts val="4000"/>
              </a:lnSpc>
              <a:buFont typeface="Arial"/>
              <a:buChar char="•"/>
            </a:pPr>
            <a:r>
              <a:rPr lang="en-US" sz="2500" spc="-75">
                <a:solidFill>
                  <a:srgbClr val="FFFFFF"/>
                </a:solidFill>
                <a:latin typeface="Consolas"/>
                <a:ea typeface="Consolas"/>
                <a:cs typeface="Consolas"/>
                <a:sym typeface="Consolas"/>
              </a:rPr>
              <a:t>`</a:t>
            </a:r>
            <a:r>
              <a:rPr lang="en-US" sz="2500" b="1" spc="-75">
                <a:solidFill>
                  <a:srgbClr val="FFFFFF"/>
                </a:solidFill>
                <a:latin typeface="Consolas Bold"/>
                <a:ea typeface="Consolas Bold"/>
                <a:cs typeface="Consolas Bold"/>
                <a:sym typeface="Consolas Bold"/>
              </a:rPr>
              <a:t>% cargo add –features s3 deltalake</a:t>
            </a:r>
            <a:r>
              <a:rPr lang="en-US" sz="2500" spc="-75">
                <a:solidFill>
                  <a:srgbClr val="FFFFFF"/>
                </a:solidFill>
                <a:latin typeface="Consolas"/>
                <a:ea typeface="Consolas"/>
                <a:cs typeface="Consolas"/>
                <a:sym typeface="Consolas"/>
              </a:rPr>
              <a:t>`</a:t>
            </a:r>
          </a:p>
          <a:p>
            <a:pPr marL="539753" lvl="1" indent="-269876" algn="just">
              <a:lnSpc>
                <a:spcPts val="4000"/>
              </a:lnSpc>
              <a:buFont typeface="Arial"/>
              <a:buChar char="•"/>
            </a:pPr>
            <a:r>
              <a:rPr lang="en-US" sz="2500" spc="-75">
                <a:solidFill>
                  <a:srgbClr val="FFFFFF"/>
                </a:solidFill>
                <a:latin typeface="Consolas"/>
                <a:ea typeface="Consolas"/>
                <a:cs typeface="Consolas"/>
                <a:sym typeface="Consolas"/>
              </a:rPr>
              <a:t>`</a:t>
            </a:r>
            <a:r>
              <a:rPr lang="en-US" sz="2500" b="1" spc="-75">
                <a:solidFill>
                  <a:srgbClr val="FFFFFF"/>
                </a:solidFill>
                <a:latin typeface="Consolas Bold"/>
                <a:ea typeface="Consolas Bold"/>
                <a:cs typeface="Consolas Bold"/>
                <a:sym typeface="Consolas Bold"/>
              </a:rPr>
              <a:t>% cargo lambda build –release –output-format zip</a:t>
            </a:r>
            <a:r>
              <a:rPr lang="en-US" sz="2500" spc="-75">
                <a:solidFill>
                  <a:srgbClr val="FFFFFF"/>
                </a:solidFill>
                <a:latin typeface="Consolas"/>
                <a:ea typeface="Consolas"/>
                <a:cs typeface="Consolas"/>
                <a:sym typeface="Consolas"/>
              </a:rPr>
              <a:t>`</a:t>
            </a:r>
          </a:p>
          <a:p>
            <a:pPr marL="0" lvl="0" indent="0" algn="just">
              <a:lnSpc>
                <a:spcPts val="4000"/>
              </a:lnSpc>
            </a:pPr>
            <a:r>
              <a:rPr lang="en-US" sz="2500" spc="-75">
                <a:solidFill>
                  <a:srgbClr val="FFFFFF"/>
                </a:solidFill>
                <a:latin typeface="Montserrat"/>
                <a:ea typeface="Montserrat"/>
                <a:cs typeface="Montserrat"/>
                <a:sym typeface="Montserrat"/>
              </a:rPr>
              <a:t>Tệp </a:t>
            </a:r>
            <a:r>
              <a:rPr lang="en-US" sz="2500" b="1" spc="-75">
                <a:solidFill>
                  <a:srgbClr val="61E025"/>
                </a:solidFill>
                <a:latin typeface="Montserrat Bold"/>
                <a:ea typeface="Montserrat Bold"/>
                <a:cs typeface="Montserrat Bold"/>
                <a:sym typeface="Montserrat Bold"/>
              </a:rPr>
              <a:t>./target/lambda/deltadog/bootstrap.zip</a:t>
            </a:r>
            <a:r>
              <a:rPr lang="en-US" sz="2500" spc="-75">
                <a:solidFill>
                  <a:srgbClr val="FFFFFF"/>
                </a:solidFill>
                <a:latin typeface="Montserrat"/>
                <a:ea typeface="Montserrat"/>
                <a:cs typeface="Montserrat"/>
                <a:sym typeface="Montserrat"/>
              </a:rPr>
              <a:t> có thể tải lên AWS Lambda. Mã Rust có thể xử lý nhiều dữ liệu hơn nhờ vào tính hiệu quả. Ví dụ mã hàm xử lý có thể trích xuất thông tin từ yêu cầu như sau:</a:t>
            </a:r>
          </a:p>
          <a:p>
            <a:pPr marL="0" lvl="0" indent="0" algn="just">
              <a:lnSpc>
                <a:spcPts val="1625"/>
              </a:lnSpc>
            </a:pPr>
            <a:endParaRPr lang="en-US" sz="2500" spc="-75">
              <a:solidFill>
                <a:srgbClr val="FFFFFF"/>
              </a:solidFill>
              <a:latin typeface="Montserrat"/>
              <a:ea typeface="Montserrat"/>
              <a:cs typeface="Montserrat"/>
              <a:sym typeface="Montserrat"/>
            </a:endParaRPr>
          </a:p>
          <a:p>
            <a:pPr marL="0" lvl="0" indent="0" algn="just">
              <a:lnSpc>
                <a:spcPts val="4000"/>
              </a:lnSpc>
            </a:pPr>
            <a:r>
              <a:rPr lang="en-US" sz="2500" b="1" spc="-75">
                <a:solidFill>
                  <a:srgbClr val="0098CF"/>
                </a:solidFill>
                <a:latin typeface="Consolas Bold"/>
                <a:ea typeface="Consolas Bold"/>
                <a:cs typeface="Consolas Bold"/>
                <a:sym typeface="Consolas Bold"/>
              </a:rPr>
              <a:t>async fn</a:t>
            </a:r>
            <a:r>
              <a:rPr lang="en-US" sz="2500" b="1" spc="-75">
                <a:solidFill>
                  <a:srgbClr val="FFFFFF"/>
                </a:solidFill>
                <a:latin typeface="Consolas Bold"/>
                <a:ea typeface="Consolas Bold"/>
                <a:cs typeface="Consolas Bold"/>
                <a:sym typeface="Consolas Bold"/>
              </a:rPr>
              <a:t> </a:t>
            </a:r>
            <a:r>
              <a:rPr lang="en-US" sz="2500" b="1" spc="-75">
                <a:solidFill>
                  <a:srgbClr val="E65CA5"/>
                </a:solidFill>
                <a:latin typeface="Consolas Bold"/>
                <a:ea typeface="Consolas Bold"/>
                <a:cs typeface="Consolas Bold"/>
                <a:sym typeface="Consolas Bold"/>
              </a:rPr>
              <a:t>function_handler</a:t>
            </a:r>
            <a:r>
              <a:rPr lang="en-US" sz="2500" b="1" spc="-75">
                <a:solidFill>
                  <a:srgbClr val="FFFFFF"/>
                </a:solidFill>
                <a:latin typeface="Consolas Bold"/>
                <a:ea typeface="Consolas Bold"/>
                <a:cs typeface="Consolas Bold"/>
                <a:sym typeface="Consolas Bold"/>
              </a:rPr>
              <a:t>(</a:t>
            </a:r>
            <a:r>
              <a:rPr lang="en-US" sz="2500" b="1" spc="-75">
                <a:solidFill>
                  <a:srgbClr val="0098CF"/>
                </a:solidFill>
                <a:latin typeface="Consolas Bold"/>
                <a:ea typeface="Consolas Bold"/>
                <a:cs typeface="Consolas Bold"/>
                <a:sym typeface="Consolas Bold"/>
              </a:rPr>
              <a:t>event: </a:t>
            </a:r>
            <a:r>
              <a:rPr lang="en-US" sz="2500" b="1" spc="-75">
                <a:solidFill>
                  <a:srgbClr val="61E025"/>
                </a:solidFill>
                <a:latin typeface="Consolas Bold"/>
                <a:ea typeface="Consolas Bold"/>
                <a:cs typeface="Consolas Bold"/>
                <a:sym typeface="Consolas Bold"/>
              </a:rPr>
              <a:t>LambdaEvent</a:t>
            </a:r>
            <a:r>
              <a:rPr lang="en-US" sz="2500" b="1" spc="-75">
                <a:solidFill>
                  <a:srgbClr val="0098CF"/>
                </a:solidFill>
                <a:latin typeface="Consolas Bold"/>
                <a:ea typeface="Consolas Bold"/>
                <a:cs typeface="Consolas Bold"/>
                <a:sym typeface="Consolas Bold"/>
              </a:rPr>
              <a:t>&lt;</a:t>
            </a:r>
            <a:r>
              <a:rPr lang="en-US" sz="2500" b="1" spc="-75">
                <a:solidFill>
                  <a:srgbClr val="004AAD"/>
                </a:solidFill>
                <a:latin typeface="Consolas Bold"/>
                <a:ea typeface="Consolas Bold"/>
                <a:cs typeface="Consolas Bold"/>
                <a:sym typeface="Consolas Bold"/>
              </a:rPr>
              <a:t>S3Event</a:t>
            </a:r>
            <a:r>
              <a:rPr lang="en-US" sz="2500" b="1" spc="-75">
                <a:solidFill>
                  <a:srgbClr val="0098CF"/>
                </a:solidFill>
                <a:latin typeface="Consolas Bold"/>
                <a:ea typeface="Consolas Bold"/>
                <a:cs typeface="Consolas Bold"/>
                <a:sym typeface="Consolas Bold"/>
              </a:rPr>
              <a:t>&gt;)</a:t>
            </a:r>
            <a:r>
              <a:rPr lang="en-US" sz="2500" b="1" spc="-75">
                <a:solidFill>
                  <a:srgbClr val="737373"/>
                </a:solidFill>
                <a:latin typeface="Consolas Bold"/>
                <a:ea typeface="Consolas Bold"/>
                <a:cs typeface="Consolas Bold"/>
                <a:sym typeface="Consolas Bold"/>
              </a:rPr>
              <a:t> -&gt; Result&lt;</a:t>
            </a:r>
            <a:r>
              <a:rPr lang="en-US" sz="2500" b="1" spc="-75">
                <a:solidFill>
                  <a:srgbClr val="131416"/>
                </a:solidFill>
                <a:latin typeface="Consolas Bold"/>
                <a:ea typeface="Consolas Bold"/>
                <a:cs typeface="Consolas Bold"/>
                <a:sym typeface="Consolas Bold"/>
              </a:rPr>
              <a:t>(),</a:t>
            </a:r>
            <a:r>
              <a:rPr lang="en-US" sz="2500" b="1" spc="-75">
                <a:solidFill>
                  <a:srgbClr val="FFFFFF"/>
                </a:solidFill>
                <a:latin typeface="Consolas Bold"/>
                <a:ea typeface="Consolas Bold"/>
                <a:cs typeface="Consolas Bold"/>
                <a:sym typeface="Consolas Bold"/>
              </a:rPr>
              <a:t> </a:t>
            </a:r>
            <a:r>
              <a:rPr lang="en-US" sz="2500" b="1" spc="-75">
                <a:solidFill>
                  <a:srgbClr val="004AAD"/>
                </a:solidFill>
                <a:latin typeface="Consolas Bold"/>
                <a:ea typeface="Consolas Bold"/>
                <a:cs typeface="Consolas Bold"/>
                <a:sym typeface="Consolas Bold"/>
              </a:rPr>
              <a:t>Error</a:t>
            </a:r>
            <a:r>
              <a:rPr lang="en-US" sz="2500" b="1" spc="-75">
                <a:solidFill>
                  <a:srgbClr val="131416"/>
                </a:solidFill>
                <a:latin typeface="Consolas Bold"/>
                <a:ea typeface="Consolas Bold"/>
                <a:cs typeface="Consolas Bold"/>
                <a:sym typeface="Consolas Bold"/>
              </a:rPr>
              <a:t>&gt; {</a:t>
            </a:r>
          </a:p>
          <a:p>
            <a:pPr marL="0" lvl="0" indent="0" algn="just">
              <a:lnSpc>
                <a:spcPts val="4000"/>
              </a:lnSpc>
            </a:pPr>
            <a:r>
              <a:rPr lang="en-US" sz="2500" b="1" spc="-75">
                <a:solidFill>
                  <a:srgbClr val="737373"/>
                </a:solidFill>
                <a:latin typeface="Consolas Bold"/>
                <a:ea typeface="Consolas Bold"/>
                <a:cs typeface="Consolas Bold"/>
                <a:sym typeface="Consolas Bold"/>
              </a:rPr>
              <a:t>// Extract some useful information from the request</a:t>
            </a:r>
          </a:p>
          <a:p>
            <a:pPr marL="0" lvl="0" indent="0" algn="just">
              <a:lnSpc>
                <a:spcPts val="4000"/>
              </a:lnSpc>
            </a:pPr>
            <a:r>
              <a:rPr lang="en-US" sz="2500" b="1" spc="-75">
                <a:solidFill>
                  <a:srgbClr val="0098CF"/>
                </a:solidFill>
                <a:latin typeface="Consolas Bold"/>
                <a:ea typeface="Consolas Bold"/>
                <a:cs typeface="Consolas Bold"/>
                <a:sym typeface="Consolas Bold"/>
              </a:rPr>
              <a:t>let</a:t>
            </a:r>
            <a:r>
              <a:rPr lang="en-US" sz="2500" b="1" spc="-75">
                <a:solidFill>
                  <a:srgbClr val="FFFFFF"/>
                </a:solidFill>
                <a:latin typeface="Consolas Bold"/>
                <a:ea typeface="Consolas Bold"/>
                <a:cs typeface="Consolas Bold"/>
                <a:sym typeface="Consolas Bold"/>
              </a:rPr>
              <a:t> </a:t>
            </a:r>
            <a:r>
              <a:rPr lang="en-US" sz="2500" b="1" spc="-75">
                <a:solidFill>
                  <a:srgbClr val="004AAD"/>
                </a:solidFill>
                <a:latin typeface="Consolas Bold"/>
                <a:ea typeface="Consolas Bold"/>
                <a:cs typeface="Consolas Bold"/>
                <a:sym typeface="Consolas Bold"/>
              </a:rPr>
              <a:t>_table = deltalake::open_table(</a:t>
            </a:r>
            <a:r>
              <a:rPr lang="en-US" sz="2500" b="1" spc="-75">
                <a:solidFill>
                  <a:srgbClr val="FF3131"/>
                </a:solidFill>
                <a:latin typeface="Consolas Bold"/>
                <a:ea typeface="Consolas Bold"/>
                <a:cs typeface="Consolas Bold"/>
                <a:sym typeface="Consolas Bold"/>
              </a:rPr>
              <a:t>"s3://example/table"</a:t>
            </a:r>
            <a:r>
              <a:rPr lang="en-US" sz="2500" b="1" spc="-75">
                <a:solidFill>
                  <a:srgbClr val="FFFFFF"/>
                </a:solidFill>
                <a:latin typeface="Consolas Bold"/>
                <a:ea typeface="Consolas Bold"/>
                <a:cs typeface="Consolas Bold"/>
                <a:sym typeface="Consolas Bold"/>
              </a:rPr>
              <a:t>)</a:t>
            </a:r>
            <a:r>
              <a:rPr lang="en-US" sz="2500" b="1" spc="-75">
                <a:solidFill>
                  <a:srgbClr val="0098CF"/>
                </a:solidFill>
                <a:latin typeface="Consolas Bold"/>
                <a:ea typeface="Consolas Bold"/>
                <a:cs typeface="Consolas Bold"/>
                <a:sym typeface="Consolas Bold"/>
              </a:rPr>
              <a:t>.await </a:t>
            </a:r>
            <a:r>
              <a:rPr lang="en-US" sz="2500" b="1" spc="-75">
                <a:solidFill>
                  <a:srgbClr val="131416"/>
                </a:solidFill>
                <a:latin typeface="Consolas Bold"/>
                <a:ea typeface="Consolas Bold"/>
                <a:cs typeface="Consolas Bold"/>
                <a:sym typeface="Consolas Bold"/>
              </a:rPr>
              <a:t>?;</a:t>
            </a:r>
          </a:p>
          <a:p>
            <a:pPr algn="just">
              <a:lnSpc>
                <a:spcPts val="4000"/>
              </a:lnSpc>
            </a:pPr>
            <a:r>
              <a:rPr lang="en-US" sz="2500" b="1" spc="-75">
                <a:solidFill>
                  <a:srgbClr val="737373"/>
                </a:solidFill>
                <a:latin typeface="Consolas Bold"/>
                <a:ea typeface="Consolas Bold"/>
                <a:cs typeface="Consolas Bold"/>
                <a:sym typeface="Consolas Bold"/>
              </a:rPr>
              <a:t>Ok</a:t>
            </a:r>
            <a:r>
              <a:rPr lang="en-US" sz="2500" b="1" spc="-75">
                <a:solidFill>
                  <a:srgbClr val="131416"/>
                </a:solidFill>
                <a:latin typeface="Consolas Bold"/>
                <a:ea typeface="Consolas Bold"/>
                <a:cs typeface="Consolas Bold"/>
                <a:sym typeface="Consolas Bold"/>
              </a:rPr>
              <a:t>(()) }</a:t>
            </a:r>
          </a:p>
        </p:txBody>
      </p:sp>
      <p:grpSp>
        <p:nvGrpSpPr>
          <p:cNvPr id="8" name="Group 4">
            <a:extLst>
              <a:ext uri="{FF2B5EF4-FFF2-40B4-BE49-F238E27FC236}">
                <a16:creationId xmlns:a16="http://schemas.microsoft.com/office/drawing/2014/main" id="{BC5845D8-93BB-BEF7-FDF3-FBA7CDEDD875}"/>
              </a:ext>
            </a:extLst>
          </p:cNvPr>
          <p:cNvGrpSpPr/>
          <p:nvPr/>
        </p:nvGrpSpPr>
        <p:grpSpPr>
          <a:xfrm>
            <a:off x="-944614" y="8247276"/>
            <a:ext cx="22326616" cy="4079448"/>
            <a:chOff x="0" y="0"/>
            <a:chExt cx="29768822" cy="5439264"/>
          </a:xfrm>
        </p:grpSpPr>
        <p:sp>
          <p:nvSpPr>
            <p:cNvPr id="9" name="Freeform 5">
              <a:extLst>
                <a:ext uri="{FF2B5EF4-FFF2-40B4-BE49-F238E27FC236}">
                  <a16:creationId xmlns:a16="http://schemas.microsoft.com/office/drawing/2014/main" id="{3FB93E54-BF98-4D75-4C47-67176363E7DA}"/>
                </a:ext>
              </a:extLst>
            </p:cNvPr>
            <p:cNvSpPr/>
            <p:nvPr/>
          </p:nvSpPr>
          <p:spPr>
            <a:xfrm>
              <a:off x="0" y="0"/>
              <a:ext cx="14890761" cy="5439264"/>
            </a:xfrm>
            <a:custGeom>
              <a:avLst/>
              <a:gdLst/>
              <a:ahLst/>
              <a:cxnLst/>
              <a:rect l="l" t="t" r="r" b="b"/>
              <a:pathLst>
                <a:path w="14890761" h="5439264">
                  <a:moveTo>
                    <a:pt x="0" y="0"/>
                  </a:moveTo>
                  <a:lnTo>
                    <a:pt x="14890761" y="0"/>
                  </a:lnTo>
                  <a:lnTo>
                    <a:pt x="14890761" y="5439264"/>
                  </a:lnTo>
                  <a:lnTo>
                    <a:pt x="0" y="5439264"/>
                  </a:lnTo>
                  <a:lnTo>
                    <a:pt x="0" y="0"/>
                  </a:lnTo>
                  <a:close/>
                </a:path>
              </a:pathLst>
            </a:custGeom>
            <a:blipFill>
              <a:blip r:embed="rId3"/>
              <a:stretch>
                <a:fillRect/>
              </a:stretch>
            </a:blipFill>
          </p:spPr>
          <p:txBody>
            <a:bodyPr/>
            <a:lstStyle/>
            <a:p>
              <a:endParaRPr lang="en-US"/>
            </a:p>
          </p:txBody>
        </p:sp>
        <p:sp>
          <p:nvSpPr>
            <p:cNvPr id="10" name="Freeform 6">
              <a:extLst>
                <a:ext uri="{FF2B5EF4-FFF2-40B4-BE49-F238E27FC236}">
                  <a16:creationId xmlns:a16="http://schemas.microsoft.com/office/drawing/2014/main" id="{A7A72060-D623-4079-7635-4E1BE03794AE}"/>
                </a:ext>
              </a:extLst>
            </p:cNvPr>
            <p:cNvSpPr/>
            <p:nvPr/>
          </p:nvSpPr>
          <p:spPr>
            <a:xfrm flipH="1">
              <a:off x="14878061" y="0"/>
              <a:ext cx="14890761" cy="5439264"/>
            </a:xfrm>
            <a:custGeom>
              <a:avLst/>
              <a:gdLst/>
              <a:ahLst/>
              <a:cxnLst/>
              <a:rect l="l" t="t" r="r" b="b"/>
              <a:pathLst>
                <a:path w="14890761" h="5439264">
                  <a:moveTo>
                    <a:pt x="14890761" y="0"/>
                  </a:moveTo>
                  <a:lnTo>
                    <a:pt x="0" y="0"/>
                  </a:lnTo>
                  <a:lnTo>
                    <a:pt x="0" y="5439264"/>
                  </a:lnTo>
                  <a:lnTo>
                    <a:pt x="14890761" y="5439264"/>
                  </a:lnTo>
                  <a:lnTo>
                    <a:pt x="14890761" y="0"/>
                  </a:lnTo>
                  <a:close/>
                </a:path>
              </a:pathLst>
            </a:custGeom>
            <a:blipFill>
              <a:blip r:embed="rId3"/>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721552">
            <a:off x="-8527058" y="-3767865"/>
            <a:ext cx="19111516" cy="19753505"/>
          </a:xfrm>
          <a:custGeom>
            <a:avLst/>
            <a:gdLst/>
            <a:ahLst/>
            <a:cxnLst/>
            <a:rect l="l" t="t" r="r" b="b"/>
            <a:pathLst>
              <a:path w="19111516" h="19753505">
                <a:moveTo>
                  <a:pt x="0" y="0"/>
                </a:moveTo>
                <a:lnTo>
                  <a:pt x="19111516" y="0"/>
                </a:lnTo>
                <a:lnTo>
                  <a:pt x="19111516" y="19753505"/>
                </a:lnTo>
                <a:lnTo>
                  <a:pt x="0" y="1975350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884532"/>
            <a:ext cx="16230600" cy="1035335"/>
          </a:xfrm>
          <a:prstGeom prst="rect">
            <a:avLst/>
          </a:prstGeom>
        </p:spPr>
        <p:txBody>
          <a:bodyPr lIns="0" tIns="0" rIns="0" bIns="0" rtlCol="0" anchor="t">
            <a:spAutoFit/>
          </a:bodyPr>
          <a:lstStyle/>
          <a:p>
            <a:pPr marL="0" lvl="0" indent="0" algn="ctr">
              <a:lnSpc>
                <a:spcPts val="7568"/>
              </a:lnSpc>
              <a:spcBef>
                <a:spcPct val="0"/>
              </a:spcBef>
            </a:pPr>
            <a:r>
              <a:rPr lang="en-US" sz="8600" b="1" spc="-258">
                <a:solidFill>
                  <a:srgbClr val="FFFFFF"/>
                </a:solidFill>
                <a:latin typeface="Montserrat Bold"/>
                <a:ea typeface="Montserrat Bold"/>
                <a:cs typeface="Montserrat Bold"/>
                <a:sym typeface="Montserrat Bold"/>
              </a:rPr>
              <a:t>Concurrent writes on </a:t>
            </a:r>
            <a:r>
              <a:rPr lang="en-US" sz="8600" b="1" spc="-258">
                <a:solidFill>
                  <a:srgbClr val="0098CF"/>
                </a:solidFill>
                <a:latin typeface="Montserrat Bold"/>
                <a:ea typeface="Montserrat Bold"/>
                <a:cs typeface="Montserrat Bold"/>
                <a:sym typeface="Montserrat Bold"/>
              </a:rPr>
              <a:t>AWS S3</a:t>
            </a:r>
          </a:p>
        </p:txBody>
      </p:sp>
      <p:grpSp>
        <p:nvGrpSpPr>
          <p:cNvPr id="4" name="Group 4"/>
          <p:cNvGrpSpPr/>
          <p:nvPr/>
        </p:nvGrpSpPr>
        <p:grpSpPr>
          <a:xfrm>
            <a:off x="-944614" y="8247276"/>
            <a:ext cx="22326616" cy="4079448"/>
            <a:chOff x="0" y="0"/>
            <a:chExt cx="29768822" cy="5439264"/>
          </a:xfrm>
        </p:grpSpPr>
        <p:sp>
          <p:nvSpPr>
            <p:cNvPr id="5" name="Freeform 5"/>
            <p:cNvSpPr/>
            <p:nvPr/>
          </p:nvSpPr>
          <p:spPr>
            <a:xfrm>
              <a:off x="0" y="0"/>
              <a:ext cx="14890761" cy="5439264"/>
            </a:xfrm>
            <a:custGeom>
              <a:avLst/>
              <a:gdLst/>
              <a:ahLst/>
              <a:cxnLst/>
              <a:rect l="l" t="t" r="r" b="b"/>
              <a:pathLst>
                <a:path w="14890761" h="5439264">
                  <a:moveTo>
                    <a:pt x="0" y="0"/>
                  </a:moveTo>
                  <a:lnTo>
                    <a:pt x="14890761" y="0"/>
                  </a:lnTo>
                  <a:lnTo>
                    <a:pt x="14890761" y="5439264"/>
                  </a:lnTo>
                  <a:lnTo>
                    <a:pt x="0" y="5439264"/>
                  </a:lnTo>
                  <a:lnTo>
                    <a:pt x="0" y="0"/>
                  </a:lnTo>
                  <a:close/>
                </a:path>
              </a:pathLst>
            </a:custGeom>
            <a:blipFill>
              <a:blip r:embed="rId3"/>
              <a:stretch>
                <a:fillRect/>
              </a:stretch>
            </a:blipFill>
          </p:spPr>
          <p:txBody>
            <a:bodyPr/>
            <a:lstStyle/>
            <a:p>
              <a:endParaRPr lang="en-US"/>
            </a:p>
          </p:txBody>
        </p:sp>
        <p:sp>
          <p:nvSpPr>
            <p:cNvPr id="6" name="Freeform 6"/>
            <p:cNvSpPr/>
            <p:nvPr/>
          </p:nvSpPr>
          <p:spPr>
            <a:xfrm flipH="1">
              <a:off x="14878061" y="0"/>
              <a:ext cx="14890761" cy="5439264"/>
            </a:xfrm>
            <a:custGeom>
              <a:avLst/>
              <a:gdLst/>
              <a:ahLst/>
              <a:cxnLst/>
              <a:rect l="l" t="t" r="r" b="b"/>
              <a:pathLst>
                <a:path w="14890761" h="5439264">
                  <a:moveTo>
                    <a:pt x="14890761" y="0"/>
                  </a:moveTo>
                  <a:lnTo>
                    <a:pt x="0" y="0"/>
                  </a:lnTo>
                  <a:lnTo>
                    <a:pt x="0" y="5439264"/>
                  </a:lnTo>
                  <a:lnTo>
                    <a:pt x="14890761" y="5439264"/>
                  </a:lnTo>
                  <a:lnTo>
                    <a:pt x="14890761" y="0"/>
                  </a:lnTo>
                  <a:close/>
                </a:path>
              </a:pathLst>
            </a:custGeom>
            <a:blipFill>
              <a:blip r:embed="rId3"/>
              <a:stretch>
                <a:fillRect/>
              </a:stretch>
            </a:blipFill>
          </p:spPr>
          <p:txBody>
            <a:bodyPr/>
            <a:lstStyle/>
            <a:p>
              <a:endParaRPr lang="en-US"/>
            </a:p>
          </p:txBody>
        </p:sp>
      </p:grpSp>
      <p:sp>
        <p:nvSpPr>
          <p:cNvPr id="7" name="TextBox 7"/>
          <p:cNvSpPr txBox="1"/>
          <p:nvPr/>
        </p:nvSpPr>
        <p:spPr>
          <a:xfrm>
            <a:off x="1028700" y="3385055"/>
            <a:ext cx="16230600" cy="5380990"/>
          </a:xfrm>
          <a:prstGeom prst="rect">
            <a:avLst/>
          </a:prstGeom>
        </p:spPr>
        <p:txBody>
          <a:bodyPr lIns="0" tIns="0" rIns="0" bIns="0" rtlCol="0" anchor="t">
            <a:spAutoFit/>
          </a:bodyPr>
          <a:lstStyle/>
          <a:p>
            <a:pPr algn="just">
              <a:lnSpc>
                <a:spcPts val="4759"/>
              </a:lnSpc>
            </a:pPr>
            <a:r>
              <a:rPr lang="en-US" sz="3399" spc="-101">
                <a:solidFill>
                  <a:srgbClr val="FFFFFF"/>
                </a:solidFill>
                <a:latin typeface="Montserrat"/>
                <a:ea typeface="Montserrat"/>
                <a:cs typeface="Montserrat"/>
                <a:sym typeface="Montserrat"/>
              </a:rPr>
              <a:t>Delta Lake hỗ trợ đọc đồng thời từ nhiều cụm nhưng việc ghi đồng thời an toàn trên </a:t>
            </a:r>
            <a:r>
              <a:rPr lang="en-US" sz="3399" b="1" spc="-101">
                <a:solidFill>
                  <a:srgbClr val="0098CF"/>
                </a:solidFill>
                <a:latin typeface="Montserrat Bold"/>
                <a:ea typeface="Montserrat Bold"/>
                <a:cs typeface="Montserrat Bold"/>
                <a:sym typeface="Montserrat Bold"/>
              </a:rPr>
              <a:t>AWS S3</a:t>
            </a:r>
            <a:r>
              <a:rPr lang="en-US" sz="3399" spc="-101">
                <a:solidFill>
                  <a:srgbClr val="FFFFFF"/>
                </a:solidFill>
                <a:latin typeface="Montserrat"/>
                <a:ea typeface="Montserrat"/>
                <a:cs typeface="Montserrat"/>
                <a:sym typeface="Montserrat"/>
              </a:rPr>
              <a:t> cần chú ý do </a:t>
            </a:r>
            <a:r>
              <a:rPr lang="en-US" sz="3399" b="1" spc="-101">
                <a:solidFill>
                  <a:srgbClr val="FFFFFF"/>
                </a:solidFill>
                <a:latin typeface="Montserrat Bold"/>
                <a:ea typeface="Montserrat Bold"/>
                <a:cs typeface="Montserrat Bold"/>
                <a:sym typeface="Montserrat Bold"/>
              </a:rPr>
              <a:t>S3</a:t>
            </a:r>
            <a:r>
              <a:rPr lang="en-US" sz="3399" spc="-101">
                <a:solidFill>
                  <a:srgbClr val="FFFFFF"/>
                </a:solidFill>
                <a:latin typeface="Montserrat"/>
                <a:ea typeface="Montserrat"/>
                <a:cs typeface="Montserrat"/>
                <a:sym typeface="Montserrat"/>
              </a:rPr>
              <a:t> không đảm bảo tính nhất quán kiểu </a:t>
            </a:r>
            <a:r>
              <a:rPr lang="en-US" sz="3399" b="1" spc="-101">
                <a:solidFill>
                  <a:srgbClr val="FFFFFF"/>
                </a:solidFill>
                <a:latin typeface="Montserrat Bold"/>
                <a:ea typeface="Montserrat Bold"/>
                <a:cs typeface="Montserrat Bold"/>
                <a:sym typeface="Montserrat Bold"/>
              </a:rPr>
              <a:t>putIfAbsent</a:t>
            </a:r>
            <a:r>
              <a:rPr lang="en-US" sz="3399" spc="-101">
                <a:solidFill>
                  <a:srgbClr val="FFFFFF"/>
                </a:solidFill>
                <a:latin typeface="Montserrat"/>
                <a:ea typeface="Montserrat"/>
                <a:cs typeface="Montserrat"/>
                <a:sym typeface="Montserrat"/>
              </a:rPr>
              <a:t>. Nếu không có phối hợp riêng, dữ liệu ghi từ các tiến trình khác nhau như Python, Rust, hoặc Spark có thể xung đột. Để giải quyết, hầu hết ứng dụng Delta Lake trên AWS S3 sử dụng bảng </a:t>
            </a:r>
            <a:r>
              <a:rPr lang="en-US" sz="3399" b="1" spc="-101">
                <a:solidFill>
                  <a:srgbClr val="FFFFFF"/>
                </a:solidFill>
                <a:latin typeface="Montserrat Bold"/>
                <a:ea typeface="Montserrat Bold"/>
                <a:cs typeface="Montserrat Bold"/>
                <a:sym typeface="Montserrat Bold"/>
              </a:rPr>
              <a:t>AWS DynamoDB</a:t>
            </a:r>
            <a:r>
              <a:rPr lang="en-US" sz="3399" spc="-101">
                <a:solidFill>
                  <a:srgbClr val="FFFFFF"/>
                </a:solidFill>
                <a:latin typeface="Montserrat"/>
                <a:ea typeface="Montserrat"/>
                <a:cs typeface="Montserrat"/>
                <a:sym typeface="Montserrat"/>
              </a:rPr>
              <a:t> để phối hợp ghi. Các thư viện </a:t>
            </a:r>
            <a:r>
              <a:rPr lang="en-US" sz="3399" b="1" spc="-101">
                <a:solidFill>
                  <a:srgbClr val="FFFFFF"/>
                </a:solidFill>
                <a:latin typeface="Montserrat Bold"/>
                <a:ea typeface="Montserrat Bold"/>
                <a:cs typeface="Montserrat Bold"/>
                <a:sym typeface="Montserrat Bold"/>
              </a:rPr>
              <a:t>deltalake Python 0.15</a:t>
            </a:r>
            <a:r>
              <a:rPr lang="en-US" sz="3399" spc="-101">
                <a:solidFill>
                  <a:srgbClr val="FFFFFF"/>
                </a:solidFill>
                <a:latin typeface="Montserrat"/>
                <a:ea typeface="Montserrat"/>
                <a:cs typeface="Montserrat"/>
                <a:sym typeface="Montserrat"/>
              </a:rPr>
              <a:t> và </a:t>
            </a:r>
            <a:r>
              <a:rPr lang="en-US" sz="3399" b="1" spc="-101">
                <a:solidFill>
                  <a:srgbClr val="FFFFFF"/>
                </a:solidFill>
                <a:latin typeface="Montserrat Bold"/>
                <a:ea typeface="Montserrat Bold"/>
                <a:cs typeface="Montserrat Bold"/>
                <a:sym typeface="Montserrat Bold"/>
              </a:rPr>
              <a:t>Rust 0.17</a:t>
            </a:r>
            <a:r>
              <a:rPr lang="en-US" sz="3399" spc="-101">
                <a:solidFill>
                  <a:srgbClr val="FFFFFF"/>
                </a:solidFill>
                <a:latin typeface="Montserrat"/>
                <a:ea typeface="Montserrat"/>
                <a:cs typeface="Montserrat"/>
                <a:sym typeface="Montserrat"/>
              </a:rPr>
              <a:t> trước đây dùng </a:t>
            </a:r>
            <a:r>
              <a:rPr lang="en-US" sz="3399" b="1" spc="-101">
                <a:solidFill>
                  <a:srgbClr val="FFFFFF"/>
                </a:solidFill>
                <a:latin typeface="Montserrat Bold"/>
                <a:ea typeface="Montserrat Bold"/>
                <a:cs typeface="Montserrat Bold"/>
                <a:sym typeface="Montserrat Bold"/>
              </a:rPr>
              <a:t>dynamodb_lock</a:t>
            </a:r>
            <a:r>
              <a:rPr lang="en-US" sz="3399" spc="-101">
                <a:solidFill>
                  <a:srgbClr val="FFFFFF"/>
                </a:solidFill>
                <a:latin typeface="Montserrat"/>
                <a:ea typeface="Montserrat"/>
                <a:cs typeface="Montserrat"/>
                <a:sym typeface="Montserrat"/>
              </a:rPr>
              <a:t>, nhưng các phiên bản mới hơn dùng </a:t>
            </a:r>
            <a:r>
              <a:rPr lang="en-US" sz="3399" b="1" spc="-101">
                <a:solidFill>
                  <a:srgbClr val="FFFFFF"/>
                </a:solidFill>
                <a:latin typeface="Montserrat Bold"/>
                <a:ea typeface="Montserrat Bold"/>
                <a:cs typeface="Montserrat Bold"/>
                <a:sym typeface="Montserrat Bold"/>
              </a:rPr>
              <a:t>S3DynamoDBLogStore</a:t>
            </a:r>
            <a:r>
              <a:rPr lang="en-US" sz="3399" spc="-101">
                <a:solidFill>
                  <a:srgbClr val="FFFFFF"/>
                </a:solidFill>
                <a:latin typeface="Montserrat"/>
                <a:ea typeface="Montserrat"/>
                <a:cs typeface="Montserrat"/>
                <a:sym typeface="Montserrat"/>
              </a:rPr>
              <a:t>, giúp các ứng dụng tương tác qua cùng một giao thức với Delta Lake Spark, yêu cầu hỗ trợ đa cụm.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6080369">
            <a:off x="-21642616" y="-10906936"/>
            <a:ext cx="27403461" cy="28323990"/>
          </a:xfrm>
          <a:custGeom>
            <a:avLst/>
            <a:gdLst/>
            <a:ahLst/>
            <a:cxnLst/>
            <a:rect l="l" t="t" r="r" b="b"/>
            <a:pathLst>
              <a:path w="27403461" h="28323990">
                <a:moveTo>
                  <a:pt x="0" y="0"/>
                </a:moveTo>
                <a:lnTo>
                  <a:pt x="27403461" y="0"/>
                </a:lnTo>
                <a:lnTo>
                  <a:pt x="27403461" y="28323990"/>
                </a:lnTo>
                <a:lnTo>
                  <a:pt x="0" y="28323990"/>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9810029" y="-456827"/>
            <a:ext cx="15358482" cy="15874401"/>
          </a:xfrm>
          <a:custGeom>
            <a:avLst/>
            <a:gdLst/>
            <a:ahLst/>
            <a:cxnLst/>
            <a:rect l="l" t="t" r="r" b="b"/>
            <a:pathLst>
              <a:path w="15358482" h="15874401">
                <a:moveTo>
                  <a:pt x="0" y="0"/>
                </a:moveTo>
                <a:lnTo>
                  <a:pt x="15358482" y="0"/>
                </a:lnTo>
                <a:lnTo>
                  <a:pt x="15358482" y="15874400"/>
                </a:lnTo>
                <a:lnTo>
                  <a:pt x="0" y="158744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858812" y="4631750"/>
            <a:ext cx="14570376" cy="2743200"/>
          </a:xfrm>
          <a:prstGeom prst="rect">
            <a:avLst/>
          </a:prstGeom>
        </p:spPr>
        <p:txBody>
          <a:bodyPr lIns="0" tIns="0" rIns="0" bIns="0" rtlCol="0" anchor="t">
            <a:spAutoFit/>
          </a:bodyPr>
          <a:lstStyle/>
          <a:p>
            <a:pPr algn="just">
              <a:lnSpc>
                <a:spcPts val="3600"/>
              </a:lnSpc>
            </a:pPr>
            <a:r>
              <a:rPr lang="en-US" sz="3000">
                <a:solidFill>
                  <a:srgbClr val="FFFFFF"/>
                </a:solidFill>
                <a:latin typeface="Montserrat"/>
                <a:ea typeface="Montserrat"/>
                <a:cs typeface="Montserrat"/>
                <a:sym typeface="Montserrat"/>
              </a:rPr>
              <a:t>Chuẩn </a:t>
            </a:r>
            <a:r>
              <a:rPr lang="en-US" sz="3000" b="1">
                <a:solidFill>
                  <a:srgbClr val="FFFFFF"/>
                </a:solidFill>
                <a:latin typeface="Montserrat Bold"/>
                <a:ea typeface="Montserrat Bold"/>
                <a:cs typeface="Montserrat Bold"/>
                <a:sym typeface="Montserrat Bold"/>
              </a:rPr>
              <a:t>de facto</a:t>
            </a:r>
            <a:r>
              <a:rPr lang="en-US" sz="3000">
                <a:solidFill>
                  <a:srgbClr val="FFFFFF"/>
                </a:solidFill>
                <a:latin typeface="Montserrat"/>
                <a:ea typeface="Montserrat"/>
                <a:cs typeface="Montserrat"/>
                <a:sym typeface="Montserrat"/>
              </a:rPr>
              <a:t> cho ghi đồng thời với AWS S3 dựa vào bảng DynamoDB đã được cải tiến từ phiên bản </a:t>
            </a:r>
            <a:r>
              <a:rPr lang="en-US" sz="3000" b="1">
                <a:solidFill>
                  <a:srgbClr val="FFFFFF"/>
                </a:solidFill>
                <a:latin typeface="Montserrat Bold"/>
                <a:ea typeface="Montserrat Bold"/>
                <a:cs typeface="Montserrat Bold"/>
                <a:sym typeface="Montserrat Bold"/>
              </a:rPr>
              <a:t>deltalake Rust crate 0.17</a:t>
            </a:r>
            <a:r>
              <a:rPr lang="en-US" sz="3000">
                <a:solidFill>
                  <a:srgbClr val="FFFFFF"/>
                </a:solidFill>
                <a:latin typeface="Montserrat"/>
                <a:ea typeface="Montserrat"/>
                <a:cs typeface="Montserrat"/>
                <a:sym typeface="Montserrat"/>
              </a:rPr>
              <a:t> và </a:t>
            </a:r>
            <a:r>
              <a:rPr lang="en-US" sz="3000" b="1">
                <a:solidFill>
                  <a:srgbClr val="FFFFFF"/>
                </a:solidFill>
                <a:latin typeface="Montserrat Bold"/>
                <a:ea typeface="Montserrat Bold"/>
                <a:cs typeface="Montserrat Bold"/>
                <a:sym typeface="Montserrat Bold"/>
              </a:rPr>
              <a:t>deltalake Python 0.15.</a:t>
            </a:r>
            <a:r>
              <a:rPr lang="en-US" sz="3000">
                <a:solidFill>
                  <a:srgbClr val="FFFFFF"/>
                </a:solidFill>
                <a:latin typeface="Montserrat"/>
                <a:ea typeface="Montserrat"/>
                <a:cs typeface="Montserrat"/>
                <a:sym typeface="Montserrat"/>
              </a:rPr>
              <a:t> Giao thức </a:t>
            </a:r>
            <a:r>
              <a:rPr lang="en-US" sz="3000" b="1">
                <a:solidFill>
                  <a:srgbClr val="FFFFFF"/>
                </a:solidFill>
                <a:latin typeface="Montserrat Bold"/>
                <a:ea typeface="Montserrat Bold"/>
                <a:cs typeface="Montserrat Bold"/>
                <a:sym typeface="Montserrat Bold"/>
              </a:rPr>
              <a:t>S3DynamoDBLogStore</a:t>
            </a:r>
            <a:r>
              <a:rPr lang="en-US" sz="3000">
                <a:solidFill>
                  <a:srgbClr val="FFFFFF"/>
                </a:solidFill>
                <a:latin typeface="Montserrat"/>
                <a:ea typeface="Montserrat"/>
                <a:cs typeface="Montserrat"/>
                <a:sym typeface="Montserrat"/>
              </a:rPr>
              <a:t> cho phép các ứng dụng gốc tương tác với các ứng dụng Spark, tăng cường độ bền vững khi ghi gặp sự cố. Giao thức này đảm bảo tuần tự hóa và tính nhất quán trong các giao dịch ghi vào log Delta thông qua </a:t>
            </a:r>
            <a:r>
              <a:rPr lang="en-US" sz="3000" b="1">
                <a:solidFill>
                  <a:srgbClr val="FFFFFF"/>
                </a:solidFill>
                <a:latin typeface="Montserrat Bold"/>
                <a:ea typeface="Montserrat Bold"/>
                <a:cs typeface="Montserrat Bold"/>
                <a:sym typeface="Montserrat Bold"/>
              </a:rPr>
              <a:t>DynamoDB.</a:t>
            </a:r>
          </a:p>
        </p:txBody>
      </p:sp>
      <p:sp>
        <p:nvSpPr>
          <p:cNvPr id="5" name="TextBox 5"/>
          <p:cNvSpPr txBox="1"/>
          <p:nvPr/>
        </p:nvSpPr>
        <p:spPr>
          <a:xfrm>
            <a:off x="2377283" y="1938346"/>
            <a:ext cx="12522875" cy="1035305"/>
          </a:xfrm>
          <a:prstGeom prst="rect">
            <a:avLst/>
          </a:prstGeom>
        </p:spPr>
        <p:txBody>
          <a:bodyPr lIns="0" tIns="0" rIns="0" bIns="0" rtlCol="0" anchor="t">
            <a:spAutoFit/>
          </a:bodyPr>
          <a:lstStyle/>
          <a:p>
            <a:pPr algn="l">
              <a:lnSpc>
                <a:spcPts val="7568"/>
              </a:lnSpc>
            </a:pPr>
            <a:r>
              <a:rPr lang="en-US" sz="8600" b="1" spc="-258">
                <a:solidFill>
                  <a:srgbClr val="FFFFFF"/>
                </a:solidFill>
                <a:latin typeface="Montserrat Bold"/>
                <a:ea typeface="Montserrat Bold"/>
                <a:cs typeface="Montserrat Bold"/>
                <a:sym typeface="Montserrat Bold"/>
              </a:rPr>
              <a:t>S3DynamoDBLogStore</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8560283">
            <a:off x="-10177575" y="-7294071"/>
            <a:ext cx="18482469" cy="19103327"/>
          </a:xfrm>
          <a:custGeom>
            <a:avLst/>
            <a:gdLst/>
            <a:ahLst/>
            <a:cxnLst/>
            <a:rect l="l" t="t" r="r" b="b"/>
            <a:pathLst>
              <a:path w="18482469" h="19103327">
                <a:moveTo>
                  <a:pt x="0" y="0"/>
                </a:moveTo>
                <a:lnTo>
                  <a:pt x="18482469" y="0"/>
                </a:lnTo>
                <a:lnTo>
                  <a:pt x="18482469" y="19103327"/>
                </a:lnTo>
                <a:lnTo>
                  <a:pt x="0" y="19103327"/>
                </a:lnTo>
                <a:lnTo>
                  <a:pt x="0" y="0"/>
                </a:lnTo>
                <a:close/>
              </a:path>
            </a:pathLst>
          </a:custGeom>
          <a:blipFill>
            <a:blip r:embed="rId2"/>
            <a:stretch>
              <a:fillRect/>
            </a:stretch>
          </a:blipFill>
        </p:spPr>
        <p:txBody>
          <a:bodyPr/>
          <a:lstStyle/>
          <a:p>
            <a:endParaRPr lang="en-US"/>
          </a:p>
        </p:txBody>
      </p:sp>
      <p:sp>
        <p:nvSpPr>
          <p:cNvPr id="3" name="Freeform 3"/>
          <p:cNvSpPr/>
          <p:nvPr/>
        </p:nvSpPr>
        <p:spPr>
          <a:xfrm rot="-8560283">
            <a:off x="5573292" y="2044680"/>
            <a:ext cx="18482469" cy="19103327"/>
          </a:xfrm>
          <a:custGeom>
            <a:avLst/>
            <a:gdLst/>
            <a:ahLst/>
            <a:cxnLst/>
            <a:rect l="l" t="t" r="r" b="b"/>
            <a:pathLst>
              <a:path w="18482469" h="19103327">
                <a:moveTo>
                  <a:pt x="0" y="0"/>
                </a:moveTo>
                <a:lnTo>
                  <a:pt x="18482468" y="0"/>
                </a:lnTo>
                <a:lnTo>
                  <a:pt x="18482468" y="19103327"/>
                </a:lnTo>
                <a:lnTo>
                  <a:pt x="0" y="19103327"/>
                </a:lnTo>
                <a:lnTo>
                  <a:pt x="0" y="0"/>
                </a:lnTo>
                <a:close/>
              </a:path>
            </a:pathLst>
          </a:custGeom>
          <a:blipFill>
            <a:blip r:embed="rId2"/>
            <a:stretch>
              <a:fillRect/>
            </a:stretch>
          </a:blipFill>
        </p:spPr>
        <p:txBody>
          <a:bodyPr/>
          <a:lstStyle/>
          <a:p>
            <a:endParaRPr lang="en-US"/>
          </a:p>
        </p:txBody>
      </p:sp>
      <p:sp>
        <p:nvSpPr>
          <p:cNvPr id="4" name="Freeform 4"/>
          <p:cNvSpPr/>
          <p:nvPr/>
        </p:nvSpPr>
        <p:spPr>
          <a:xfrm flipV="1">
            <a:off x="-774333" y="-867611"/>
            <a:ext cx="1548667" cy="6654427"/>
          </a:xfrm>
          <a:custGeom>
            <a:avLst/>
            <a:gdLst/>
            <a:ahLst/>
            <a:cxnLst/>
            <a:rect l="l" t="t" r="r" b="b"/>
            <a:pathLst>
              <a:path w="1548667" h="6654427">
                <a:moveTo>
                  <a:pt x="0" y="6654427"/>
                </a:moveTo>
                <a:lnTo>
                  <a:pt x="1548666" y="6654427"/>
                </a:lnTo>
                <a:lnTo>
                  <a:pt x="1548666" y="0"/>
                </a:lnTo>
                <a:lnTo>
                  <a:pt x="0" y="0"/>
                </a:lnTo>
                <a:lnTo>
                  <a:pt x="0" y="6654427"/>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42280" y="6243734"/>
            <a:ext cx="1107944" cy="4760697"/>
          </a:xfrm>
          <a:custGeom>
            <a:avLst/>
            <a:gdLst/>
            <a:ahLst/>
            <a:cxnLst/>
            <a:rect l="l" t="t" r="r" b="b"/>
            <a:pathLst>
              <a:path w="1107944" h="4760697">
                <a:moveTo>
                  <a:pt x="0" y="0"/>
                </a:moveTo>
                <a:lnTo>
                  <a:pt x="1107944" y="0"/>
                </a:lnTo>
                <a:lnTo>
                  <a:pt x="1107944" y="4760696"/>
                </a:lnTo>
                <a:lnTo>
                  <a:pt x="0" y="47606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V="1">
            <a:off x="17398063" y="-1088902"/>
            <a:ext cx="1779874" cy="7647896"/>
          </a:xfrm>
          <a:custGeom>
            <a:avLst/>
            <a:gdLst/>
            <a:ahLst/>
            <a:cxnLst/>
            <a:rect l="l" t="t" r="r" b="b"/>
            <a:pathLst>
              <a:path w="1779874" h="7647896">
                <a:moveTo>
                  <a:pt x="0" y="7647895"/>
                </a:moveTo>
                <a:lnTo>
                  <a:pt x="1779874" y="7647895"/>
                </a:lnTo>
                <a:lnTo>
                  <a:pt x="1779874" y="0"/>
                </a:lnTo>
                <a:lnTo>
                  <a:pt x="0" y="0"/>
                </a:lnTo>
                <a:lnTo>
                  <a:pt x="0" y="7647895"/>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7467932" y="6952502"/>
            <a:ext cx="985167" cy="4233141"/>
          </a:xfrm>
          <a:custGeom>
            <a:avLst/>
            <a:gdLst/>
            <a:ahLst/>
            <a:cxnLst/>
            <a:rect l="l" t="t" r="r" b="b"/>
            <a:pathLst>
              <a:path w="985167" h="4233141">
                <a:moveTo>
                  <a:pt x="0" y="0"/>
                </a:moveTo>
                <a:lnTo>
                  <a:pt x="985168" y="0"/>
                </a:lnTo>
                <a:lnTo>
                  <a:pt x="985168" y="4233141"/>
                </a:lnTo>
                <a:lnTo>
                  <a:pt x="0" y="4233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4775327" y="1873290"/>
            <a:ext cx="8876109" cy="1035305"/>
          </a:xfrm>
          <a:prstGeom prst="rect">
            <a:avLst/>
          </a:prstGeom>
        </p:spPr>
        <p:txBody>
          <a:bodyPr lIns="0" tIns="0" rIns="0" bIns="0" rtlCol="0" anchor="t">
            <a:spAutoFit/>
          </a:bodyPr>
          <a:lstStyle/>
          <a:p>
            <a:pPr marL="0" lvl="0" indent="0" algn="l">
              <a:lnSpc>
                <a:spcPts val="7568"/>
              </a:lnSpc>
              <a:spcBef>
                <a:spcPct val="0"/>
              </a:spcBef>
            </a:pPr>
            <a:r>
              <a:rPr lang="en-US" sz="8600" b="1" spc="-258">
                <a:solidFill>
                  <a:srgbClr val="FFFFFF"/>
                </a:solidFill>
                <a:latin typeface="Montserrat Bold"/>
                <a:ea typeface="Montserrat Bold"/>
                <a:cs typeface="Montserrat Bold"/>
                <a:sym typeface="Montserrat Bold"/>
              </a:rPr>
              <a:t>DynamoDB lock</a:t>
            </a:r>
          </a:p>
        </p:txBody>
      </p:sp>
      <p:sp>
        <p:nvSpPr>
          <p:cNvPr id="9" name="TextBox 9"/>
          <p:cNvSpPr txBox="1"/>
          <p:nvPr/>
        </p:nvSpPr>
        <p:spPr>
          <a:xfrm>
            <a:off x="1028700" y="3367184"/>
            <a:ext cx="16230600" cy="5695950"/>
          </a:xfrm>
          <a:prstGeom prst="rect">
            <a:avLst/>
          </a:prstGeom>
        </p:spPr>
        <p:txBody>
          <a:bodyPr lIns="0" tIns="0" rIns="0" bIns="0" rtlCol="0" anchor="t">
            <a:spAutoFit/>
          </a:bodyPr>
          <a:lstStyle/>
          <a:p>
            <a:pPr marL="0" lvl="0" indent="0" algn="just">
              <a:lnSpc>
                <a:spcPts val="4200"/>
              </a:lnSpc>
            </a:pPr>
            <a:r>
              <a:rPr lang="en-US" sz="3000" spc="-89">
                <a:solidFill>
                  <a:srgbClr val="FFFFFF"/>
                </a:solidFill>
                <a:latin typeface="Montserrat"/>
                <a:ea typeface="Montserrat"/>
                <a:cs typeface="Montserrat"/>
                <a:sym typeface="Montserrat"/>
              </a:rPr>
              <a:t>Cách tiếp cận sử dụng </a:t>
            </a:r>
            <a:r>
              <a:rPr lang="en-US" sz="3000" b="1" spc="-89">
                <a:solidFill>
                  <a:srgbClr val="FFFFFF"/>
                </a:solidFill>
                <a:latin typeface="Montserrat Bold"/>
                <a:ea typeface="Montserrat Bold"/>
                <a:cs typeface="Montserrat Bold"/>
                <a:sym typeface="Montserrat Bold"/>
              </a:rPr>
              <a:t>dynamodb_lock</a:t>
            </a:r>
            <a:r>
              <a:rPr lang="en-US" sz="3000" spc="-89">
                <a:solidFill>
                  <a:srgbClr val="FFFFFF"/>
                </a:solidFill>
                <a:latin typeface="Montserrat"/>
                <a:ea typeface="Montserrat"/>
                <a:cs typeface="Montserrat"/>
                <a:sym typeface="Montserrat"/>
              </a:rPr>
              <a:t> cho các ứng dụng với phụ thuộc cũ đã bị </a:t>
            </a:r>
            <a:r>
              <a:rPr lang="en-US" sz="3000" b="1" spc="-89">
                <a:solidFill>
                  <a:srgbClr val="FFFFFF"/>
                </a:solidFill>
                <a:latin typeface="Montserrat Bold"/>
                <a:ea typeface="Montserrat Bold"/>
                <a:cs typeface="Montserrat Bold"/>
                <a:sym typeface="Montserrat Bold"/>
              </a:rPr>
              <a:t>deprecated</a:t>
            </a:r>
            <a:r>
              <a:rPr lang="en-US" sz="3000" spc="-89">
                <a:solidFill>
                  <a:srgbClr val="FFFFFF"/>
                </a:solidFill>
                <a:latin typeface="Montserrat"/>
                <a:ea typeface="Montserrat"/>
                <a:cs typeface="Montserrat"/>
                <a:sym typeface="Montserrat"/>
              </a:rPr>
              <a:t> và không được thảo luận chi tiết. Theo cách tổng quát, một bảng DynamoDB hoạt động như kho lưu trữ key-value cho ứng dụng Python hoặc Rust. Thư viện </a:t>
            </a:r>
            <a:r>
              <a:rPr lang="en-US" sz="3000" b="1" spc="-89">
                <a:solidFill>
                  <a:srgbClr val="FFFFFF"/>
                </a:solidFill>
                <a:latin typeface="Montserrat Bold"/>
                <a:ea typeface="Montserrat Bold"/>
                <a:cs typeface="Montserrat Bold"/>
                <a:sym typeface="Montserrat Bold"/>
              </a:rPr>
              <a:t>deltalake </a:t>
            </a:r>
            <a:r>
              <a:rPr lang="en-US" sz="3000" spc="-89">
                <a:solidFill>
                  <a:srgbClr val="FFFFFF"/>
                </a:solidFill>
                <a:latin typeface="Montserrat"/>
                <a:ea typeface="Montserrat"/>
                <a:cs typeface="Montserrat"/>
                <a:sym typeface="Montserrat"/>
              </a:rPr>
              <a:t>sẽ kiểm tra sự tồn tại của mục khóa trước khi ghi. Nếu không có, nó sẽ:</a:t>
            </a:r>
          </a:p>
          <a:p>
            <a:pPr marL="0" lvl="0" indent="0" algn="just">
              <a:lnSpc>
                <a:spcPts val="1500"/>
              </a:lnSpc>
            </a:pPr>
            <a:endParaRPr lang="en-US" sz="3000" spc="-89">
              <a:solidFill>
                <a:srgbClr val="FFFFFF"/>
              </a:solidFill>
              <a:latin typeface="Montserrat"/>
              <a:ea typeface="Montserrat"/>
              <a:cs typeface="Montserrat"/>
              <a:sym typeface="Montserrat"/>
            </a:endParaRP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Ghi một mục khóa với TTL dựa trên định danh bảng</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Cam kết các giao dịch Delta</a:t>
            </a:r>
          </a:p>
          <a:p>
            <a:pPr marL="647700" lvl="1" indent="-323850" algn="just">
              <a:lnSpc>
                <a:spcPts val="4200"/>
              </a:lnSpc>
              <a:buFont typeface="Arial"/>
              <a:buChar char="•"/>
            </a:pPr>
            <a:r>
              <a:rPr lang="en-US" sz="3000" spc="-89">
                <a:solidFill>
                  <a:srgbClr val="FFFFFF"/>
                </a:solidFill>
                <a:latin typeface="Montserrat"/>
                <a:ea typeface="Montserrat"/>
                <a:cs typeface="Montserrat"/>
                <a:sym typeface="Montserrat"/>
              </a:rPr>
              <a:t>Xóa mục khỏi DynamoDB</a:t>
            </a:r>
          </a:p>
          <a:p>
            <a:pPr algn="just">
              <a:lnSpc>
                <a:spcPts val="1500"/>
              </a:lnSpc>
            </a:pPr>
            <a:endParaRPr lang="en-US" sz="3000" spc="-89">
              <a:solidFill>
                <a:srgbClr val="FFFFFF"/>
              </a:solidFill>
              <a:latin typeface="Montserrat"/>
              <a:ea typeface="Montserrat"/>
              <a:cs typeface="Montserrat"/>
              <a:sym typeface="Montserrat"/>
            </a:endParaRPr>
          </a:p>
          <a:p>
            <a:pPr algn="just">
              <a:lnSpc>
                <a:spcPts val="4200"/>
              </a:lnSpc>
            </a:pPr>
            <a:r>
              <a:rPr lang="en-US" sz="3000" spc="-89">
                <a:solidFill>
                  <a:srgbClr val="FFFFFF"/>
                </a:solidFill>
                <a:latin typeface="Montserrat"/>
                <a:ea typeface="Montserrat"/>
                <a:cs typeface="Montserrat"/>
                <a:sym typeface="Montserrat"/>
              </a:rPr>
              <a:t>Nếu khóa đã tồn tại, ứng dụng sẽ phải thử lại cho đến khi mục khóa bị xóa. Phương pháp này gặp vấn đề về khả năng phục hồi khi tiến trình ghi gặp sự cố, khiến tiến trình khác phải chờ. Điều này gây ra hạn chế về đồng thời, ảnh hưởng đến các cuộc gọi Lambda.</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6080369">
            <a:off x="-21642616" y="-10906936"/>
            <a:ext cx="27403461" cy="28323990"/>
          </a:xfrm>
          <a:custGeom>
            <a:avLst/>
            <a:gdLst/>
            <a:ahLst/>
            <a:cxnLst/>
            <a:rect l="l" t="t" r="r" b="b"/>
            <a:pathLst>
              <a:path w="27403461" h="28323990">
                <a:moveTo>
                  <a:pt x="0" y="0"/>
                </a:moveTo>
                <a:lnTo>
                  <a:pt x="27403461" y="0"/>
                </a:lnTo>
                <a:lnTo>
                  <a:pt x="27403461" y="28323990"/>
                </a:lnTo>
                <a:lnTo>
                  <a:pt x="0" y="28323990"/>
                </a:lnTo>
                <a:lnTo>
                  <a:pt x="0" y="0"/>
                </a:lnTo>
                <a:close/>
              </a:path>
            </a:pathLst>
          </a:custGeom>
          <a:blipFill>
            <a:blip r:embed="rId2"/>
            <a:stretch>
              <a:fillRect/>
            </a:stretch>
          </a:blipFill>
        </p:spPr>
        <p:txBody>
          <a:bodyPr/>
          <a:lstStyle/>
          <a:p>
            <a:endParaRPr lang="en-US"/>
          </a:p>
        </p:txBody>
      </p:sp>
      <p:sp>
        <p:nvSpPr>
          <p:cNvPr id="3" name="Freeform 3"/>
          <p:cNvSpPr/>
          <p:nvPr/>
        </p:nvSpPr>
        <p:spPr>
          <a:xfrm rot="1437709">
            <a:off x="9810029" y="-456827"/>
            <a:ext cx="15358482" cy="15874401"/>
          </a:xfrm>
          <a:custGeom>
            <a:avLst/>
            <a:gdLst/>
            <a:ahLst/>
            <a:cxnLst/>
            <a:rect l="l" t="t" r="r" b="b"/>
            <a:pathLst>
              <a:path w="15358482" h="15874401">
                <a:moveTo>
                  <a:pt x="0" y="0"/>
                </a:moveTo>
                <a:lnTo>
                  <a:pt x="15358482" y="0"/>
                </a:lnTo>
                <a:lnTo>
                  <a:pt x="15358482" y="15874400"/>
                </a:lnTo>
                <a:lnTo>
                  <a:pt x="0" y="158744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858812" y="4159224"/>
            <a:ext cx="14570376" cy="4543425"/>
          </a:xfrm>
          <a:prstGeom prst="rect">
            <a:avLst/>
          </a:prstGeom>
        </p:spPr>
        <p:txBody>
          <a:bodyPr lIns="0" tIns="0" rIns="0" bIns="0" rtlCol="0" anchor="t">
            <a:spAutoFit/>
          </a:bodyPr>
          <a:lstStyle/>
          <a:p>
            <a:pPr algn="just">
              <a:lnSpc>
                <a:spcPts val="4500"/>
              </a:lnSpc>
            </a:pPr>
            <a:r>
              <a:rPr lang="en-US" sz="3000">
                <a:solidFill>
                  <a:srgbClr val="FFFFFF"/>
                </a:solidFill>
                <a:latin typeface="Montserrat"/>
                <a:ea typeface="Montserrat"/>
                <a:cs typeface="Montserrat"/>
                <a:sym typeface="Montserrat"/>
              </a:rPr>
              <a:t>Một số hệ thống lưu trữ như </a:t>
            </a:r>
            <a:r>
              <a:rPr lang="en-US" sz="3000" b="1">
                <a:solidFill>
                  <a:srgbClr val="FFFFFF"/>
                </a:solidFill>
                <a:latin typeface="Montserrat Bold"/>
                <a:ea typeface="Montserrat Bold"/>
                <a:cs typeface="Montserrat Bold"/>
                <a:sym typeface="Montserrat Bold"/>
              </a:rPr>
              <a:t>MinIO </a:t>
            </a:r>
            <a:r>
              <a:rPr lang="en-US" sz="3000">
                <a:solidFill>
                  <a:srgbClr val="FFFFFF"/>
                </a:solidFill>
                <a:latin typeface="Montserrat"/>
                <a:ea typeface="Montserrat"/>
                <a:cs typeface="Montserrat"/>
                <a:sym typeface="Montserrat"/>
              </a:rPr>
              <a:t>và </a:t>
            </a:r>
            <a:r>
              <a:rPr lang="en-US" sz="3000" b="1">
                <a:solidFill>
                  <a:srgbClr val="FFFFFF"/>
                </a:solidFill>
                <a:latin typeface="Montserrat Bold"/>
                <a:ea typeface="Montserrat Bold"/>
                <a:cs typeface="Montserrat Bold"/>
                <a:sym typeface="Montserrat Bold"/>
              </a:rPr>
              <a:t>Cloudflare R2</a:t>
            </a:r>
            <a:r>
              <a:rPr lang="en-US" sz="3000">
                <a:solidFill>
                  <a:srgbClr val="FFFFFF"/>
                </a:solidFill>
                <a:latin typeface="Montserrat"/>
                <a:ea typeface="Montserrat"/>
                <a:cs typeface="Montserrat"/>
                <a:sym typeface="Montserrat"/>
              </a:rPr>
              <a:t> triển khai API của AWS S3 nhưng không phải tất cả đều có hành vi nhất quán cuối cùng giống AWS S3, có thể không cần phối hợp ghi đồng thời. Kiểm tra tài liệu dịch vụ để xem có hỗ trợ thao tác "</a:t>
            </a:r>
            <a:r>
              <a:rPr lang="en-US" sz="3000" b="1">
                <a:solidFill>
                  <a:srgbClr val="FF3131"/>
                </a:solidFill>
                <a:latin typeface="Montserrat Bold"/>
                <a:ea typeface="Montserrat Bold"/>
                <a:cs typeface="Montserrat Bold"/>
                <a:sym typeface="Montserrat Bold"/>
              </a:rPr>
              <a:t>copy if not exists</a:t>
            </a:r>
            <a:r>
              <a:rPr lang="en-US" sz="3000">
                <a:solidFill>
                  <a:srgbClr val="FFFFFF"/>
                </a:solidFill>
                <a:latin typeface="Montserrat"/>
                <a:ea typeface="Montserrat"/>
                <a:cs typeface="Montserrat"/>
                <a:sym typeface="Montserrat"/>
              </a:rPr>
              <a:t>" hay không. </a:t>
            </a:r>
            <a:r>
              <a:rPr lang="en-US" sz="3000" b="1">
                <a:solidFill>
                  <a:srgbClr val="FFFFFF"/>
                </a:solidFill>
                <a:latin typeface="Montserrat Bold"/>
                <a:ea typeface="Montserrat Bold"/>
                <a:cs typeface="Montserrat Bold"/>
                <a:sym typeface="Montserrat Bold"/>
              </a:rPr>
              <a:t>Cloudflare R2</a:t>
            </a:r>
            <a:r>
              <a:rPr lang="en-US" sz="3000">
                <a:solidFill>
                  <a:srgbClr val="FFFFFF"/>
                </a:solidFill>
                <a:latin typeface="Montserrat"/>
                <a:ea typeface="Montserrat"/>
                <a:cs typeface="Montserrat"/>
                <a:sym typeface="Montserrat"/>
              </a:rPr>
              <a:t> chỉ hỗ trợ hành vi nguyên tử với header tùy chỉnh và có thể bật/tắt trong gói deltalake qua biến môi trường </a:t>
            </a:r>
            <a:r>
              <a:rPr lang="en-US" sz="3000" b="1">
                <a:solidFill>
                  <a:srgbClr val="FFFFFF"/>
                </a:solidFill>
                <a:latin typeface="Montserrat Bold"/>
                <a:ea typeface="Montserrat Bold"/>
                <a:cs typeface="Montserrat Bold"/>
                <a:sym typeface="Montserrat Bold"/>
              </a:rPr>
              <a:t>AWS_COPY_IF_NOT_EXISTS</a:t>
            </a:r>
            <a:r>
              <a:rPr lang="en-US" sz="3000">
                <a:solidFill>
                  <a:srgbClr val="FFFFFF"/>
                </a:solidFill>
                <a:latin typeface="Montserrat"/>
                <a:ea typeface="Montserrat"/>
                <a:cs typeface="Montserrat"/>
                <a:sym typeface="Montserrat"/>
              </a:rPr>
              <a:t>. Đối với dịch vụ khác, thiết lập </a:t>
            </a:r>
            <a:r>
              <a:rPr lang="en-US" sz="3000" b="1">
                <a:solidFill>
                  <a:srgbClr val="FFFFFF"/>
                </a:solidFill>
                <a:latin typeface="Montserrat Bold"/>
                <a:ea typeface="Montserrat Bold"/>
                <a:cs typeface="Montserrat Bold"/>
                <a:sym typeface="Montserrat Bold"/>
              </a:rPr>
              <a:t>AWS_S3_ALLOW_UNSAFE_RENAME</a:t>
            </a:r>
            <a:r>
              <a:rPr lang="en-US" sz="3000">
                <a:solidFill>
                  <a:srgbClr val="FFFFFF"/>
                </a:solidFill>
                <a:latin typeface="Montserrat"/>
                <a:ea typeface="Montserrat"/>
                <a:cs typeface="Montserrat"/>
                <a:sym typeface="Montserrat"/>
              </a:rPr>
              <a:t> thành </a:t>
            </a:r>
            <a:r>
              <a:rPr lang="en-US" sz="3000" b="1">
                <a:solidFill>
                  <a:srgbClr val="61E025"/>
                </a:solidFill>
                <a:latin typeface="Montserrat Bold"/>
                <a:ea typeface="Montserrat Bold"/>
                <a:cs typeface="Montserrat Bold"/>
                <a:sym typeface="Montserrat Bold"/>
              </a:rPr>
              <a:t>true </a:t>
            </a:r>
            <a:r>
              <a:rPr lang="en-US" sz="3000">
                <a:solidFill>
                  <a:srgbClr val="FFFFFF"/>
                </a:solidFill>
                <a:latin typeface="Montserrat"/>
                <a:ea typeface="Montserrat"/>
                <a:cs typeface="Montserrat"/>
                <a:sym typeface="Montserrat"/>
              </a:rPr>
              <a:t>có thể vô hiệu hóa yêu cầu phối hợp/khóa trong gói </a:t>
            </a:r>
            <a:r>
              <a:rPr lang="en-US" sz="3000" b="1">
                <a:solidFill>
                  <a:srgbClr val="FFFFFF"/>
                </a:solidFill>
                <a:latin typeface="Montserrat Bold"/>
                <a:ea typeface="Montserrat Bold"/>
                <a:cs typeface="Montserrat Bold"/>
                <a:sym typeface="Montserrat Bold"/>
              </a:rPr>
              <a:t>deltalake</a:t>
            </a:r>
            <a:r>
              <a:rPr lang="en-US" sz="3000">
                <a:solidFill>
                  <a:srgbClr val="FFFFFF"/>
                </a:solidFill>
                <a:latin typeface="Montserrat"/>
                <a:ea typeface="Montserrat"/>
                <a:cs typeface="Montserrat"/>
                <a:sym typeface="Montserrat"/>
              </a:rPr>
              <a:t>.</a:t>
            </a:r>
          </a:p>
        </p:txBody>
      </p:sp>
      <p:sp>
        <p:nvSpPr>
          <p:cNvPr id="5" name="TextBox 5"/>
          <p:cNvSpPr txBox="1"/>
          <p:nvPr/>
        </p:nvSpPr>
        <p:spPr>
          <a:xfrm>
            <a:off x="1028700" y="1635083"/>
            <a:ext cx="16230600" cy="2290700"/>
          </a:xfrm>
          <a:prstGeom prst="rect">
            <a:avLst/>
          </a:prstGeom>
        </p:spPr>
        <p:txBody>
          <a:bodyPr lIns="0" tIns="0" rIns="0" bIns="0" rtlCol="0" anchor="t">
            <a:spAutoFit/>
          </a:bodyPr>
          <a:lstStyle/>
          <a:p>
            <a:pPr algn="ctr">
              <a:lnSpc>
                <a:spcPts val="8858"/>
              </a:lnSpc>
            </a:pPr>
            <a:r>
              <a:rPr lang="en-US" sz="8600" b="1">
                <a:solidFill>
                  <a:srgbClr val="FFFFFF"/>
                </a:solidFill>
                <a:latin typeface="Montserrat Bold"/>
                <a:ea typeface="Montserrat Bold"/>
                <a:cs typeface="Montserrat Bold"/>
                <a:sym typeface="Montserrat Bold"/>
              </a:rPr>
              <a:t>Concurrency with </a:t>
            </a:r>
          </a:p>
          <a:p>
            <a:pPr algn="ctr">
              <a:lnSpc>
                <a:spcPts val="8858"/>
              </a:lnSpc>
            </a:pPr>
            <a:r>
              <a:rPr lang="en-US" sz="8600" b="1">
                <a:solidFill>
                  <a:srgbClr val="0098CF"/>
                </a:solidFill>
                <a:latin typeface="Montserrat Bold"/>
                <a:ea typeface="Montserrat Bold"/>
                <a:cs typeface="Montserrat Bold"/>
                <a:sym typeface="Montserrat Bold"/>
              </a:rPr>
              <a:t>S3-compatible stores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rot="-7724699">
            <a:off x="6151018" y="1052519"/>
            <a:ext cx="13763582" cy="14225924"/>
          </a:xfrm>
          <a:custGeom>
            <a:avLst/>
            <a:gdLst/>
            <a:ahLst/>
            <a:cxnLst/>
            <a:rect l="l" t="t" r="r" b="b"/>
            <a:pathLst>
              <a:path w="13763582" h="14225924">
                <a:moveTo>
                  <a:pt x="0" y="0"/>
                </a:moveTo>
                <a:lnTo>
                  <a:pt x="13763581" y="0"/>
                </a:lnTo>
                <a:lnTo>
                  <a:pt x="13763581" y="14225925"/>
                </a:lnTo>
                <a:lnTo>
                  <a:pt x="0" y="14225925"/>
                </a:lnTo>
                <a:lnTo>
                  <a:pt x="0" y="0"/>
                </a:lnTo>
                <a:close/>
              </a:path>
            </a:pathLst>
          </a:custGeom>
          <a:blipFill>
            <a:blip r:embed="rId2"/>
            <a:stretch>
              <a:fillRect/>
            </a:stretch>
          </a:blipFill>
        </p:spPr>
        <p:txBody>
          <a:bodyPr/>
          <a:lstStyle/>
          <a:p>
            <a:endParaRPr lang="en-US"/>
          </a:p>
        </p:txBody>
      </p:sp>
      <p:sp>
        <p:nvSpPr>
          <p:cNvPr id="3" name="Freeform 3"/>
          <p:cNvSpPr/>
          <p:nvPr/>
        </p:nvSpPr>
        <p:spPr>
          <a:xfrm rot="7330606">
            <a:off x="3614838" y="-741782"/>
            <a:ext cx="26421496" cy="7926449"/>
          </a:xfrm>
          <a:custGeom>
            <a:avLst/>
            <a:gdLst/>
            <a:ahLst/>
            <a:cxnLst/>
            <a:rect l="l" t="t" r="r" b="b"/>
            <a:pathLst>
              <a:path w="26421496" h="7926449">
                <a:moveTo>
                  <a:pt x="0" y="0"/>
                </a:moveTo>
                <a:lnTo>
                  <a:pt x="26421497" y="0"/>
                </a:lnTo>
                <a:lnTo>
                  <a:pt x="26421497" y="7926449"/>
                </a:lnTo>
                <a:lnTo>
                  <a:pt x="0" y="7926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717856" y="1991845"/>
            <a:ext cx="4850352" cy="6863090"/>
            <a:chOff x="0" y="0"/>
            <a:chExt cx="1277459" cy="1807563"/>
          </a:xfrm>
        </p:grpSpPr>
        <p:sp>
          <p:nvSpPr>
            <p:cNvPr id="5" name="Freeform 5"/>
            <p:cNvSpPr/>
            <p:nvPr/>
          </p:nvSpPr>
          <p:spPr>
            <a:xfrm>
              <a:off x="0" y="0"/>
              <a:ext cx="1277459" cy="1807563"/>
            </a:xfrm>
            <a:custGeom>
              <a:avLst/>
              <a:gdLst/>
              <a:ahLst/>
              <a:cxnLst/>
              <a:rect l="l" t="t" r="r" b="b"/>
              <a:pathLst>
                <a:path w="1277459" h="1807563">
                  <a:moveTo>
                    <a:pt x="81404" y="0"/>
                  </a:moveTo>
                  <a:lnTo>
                    <a:pt x="1196055" y="0"/>
                  </a:lnTo>
                  <a:cubicBezTo>
                    <a:pt x="1217645" y="0"/>
                    <a:pt x="1238350" y="8576"/>
                    <a:pt x="1253616" y="23843"/>
                  </a:cubicBezTo>
                  <a:cubicBezTo>
                    <a:pt x="1268882" y="39109"/>
                    <a:pt x="1277459" y="59814"/>
                    <a:pt x="1277459" y="81404"/>
                  </a:cubicBezTo>
                  <a:lnTo>
                    <a:pt x="1277459" y="1726159"/>
                  </a:lnTo>
                  <a:cubicBezTo>
                    <a:pt x="1277459" y="1747748"/>
                    <a:pt x="1268882" y="1768454"/>
                    <a:pt x="1253616" y="1783720"/>
                  </a:cubicBezTo>
                  <a:cubicBezTo>
                    <a:pt x="1238350" y="1798986"/>
                    <a:pt x="1217645" y="1807563"/>
                    <a:pt x="1196055" y="1807563"/>
                  </a:cubicBezTo>
                  <a:lnTo>
                    <a:pt x="81404" y="1807563"/>
                  </a:lnTo>
                  <a:cubicBezTo>
                    <a:pt x="36446" y="1807563"/>
                    <a:pt x="0" y="1771117"/>
                    <a:pt x="0" y="1726159"/>
                  </a:cubicBezTo>
                  <a:lnTo>
                    <a:pt x="0" y="81404"/>
                  </a:lnTo>
                  <a:cubicBezTo>
                    <a:pt x="0" y="59814"/>
                    <a:pt x="8576" y="39109"/>
                    <a:pt x="23843" y="23843"/>
                  </a:cubicBezTo>
                  <a:cubicBezTo>
                    <a:pt x="39109" y="8576"/>
                    <a:pt x="59814" y="0"/>
                    <a:pt x="81404" y="0"/>
                  </a:cubicBezTo>
                  <a:close/>
                </a:path>
              </a:pathLst>
            </a:custGeom>
            <a:gradFill rotWithShape="1">
              <a:gsLst>
                <a:gs pos="0">
                  <a:srgbClr val="656366">
                    <a:alpha val="100000"/>
                  </a:srgbClr>
                </a:gs>
                <a:gs pos="50000">
                  <a:srgbClr val="131416">
                    <a:alpha val="100000"/>
                  </a:srgbClr>
                </a:gs>
                <a:gs pos="100000">
                  <a:srgbClr val="131416">
                    <a:alpha val="100000"/>
                  </a:srgbClr>
                </a:gs>
              </a:gsLst>
              <a:lin ang="2700000"/>
            </a:gradFill>
          </p:spPr>
          <p:txBody>
            <a:bodyPr/>
            <a:lstStyle/>
            <a:p>
              <a:endParaRPr lang="en-US"/>
            </a:p>
          </p:txBody>
        </p:sp>
        <p:sp>
          <p:nvSpPr>
            <p:cNvPr id="6" name="TextBox 6"/>
            <p:cNvSpPr txBox="1"/>
            <p:nvPr/>
          </p:nvSpPr>
          <p:spPr>
            <a:xfrm>
              <a:off x="0" y="-38100"/>
              <a:ext cx="1277459" cy="1845663"/>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023140" y="2966912"/>
            <a:ext cx="4239784" cy="4353176"/>
            <a:chOff x="0" y="0"/>
            <a:chExt cx="656853" cy="674421"/>
          </a:xfrm>
        </p:grpSpPr>
        <p:sp>
          <p:nvSpPr>
            <p:cNvPr id="8" name="Freeform 8"/>
            <p:cNvSpPr/>
            <p:nvPr/>
          </p:nvSpPr>
          <p:spPr>
            <a:xfrm>
              <a:off x="0" y="0"/>
              <a:ext cx="656853" cy="674421"/>
            </a:xfrm>
            <a:custGeom>
              <a:avLst/>
              <a:gdLst/>
              <a:ahLst/>
              <a:cxnLst/>
              <a:rect l="l" t="t" r="r" b="b"/>
              <a:pathLst>
                <a:path w="656853" h="674421">
                  <a:moveTo>
                    <a:pt x="41998" y="0"/>
                  </a:moveTo>
                  <a:lnTo>
                    <a:pt x="614855" y="0"/>
                  </a:lnTo>
                  <a:cubicBezTo>
                    <a:pt x="625994" y="0"/>
                    <a:pt x="636676" y="4425"/>
                    <a:pt x="644552" y="12301"/>
                  </a:cubicBezTo>
                  <a:cubicBezTo>
                    <a:pt x="652429" y="20177"/>
                    <a:pt x="656853" y="30860"/>
                    <a:pt x="656853" y="41998"/>
                  </a:cubicBezTo>
                  <a:lnTo>
                    <a:pt x="656853" y="632422"/>
                  </a:lnTo>
                  <a:cubicBezTo>
                    <a:pt x="656853" y="655618"/>
                    <a:pt x="638050" y="674421"/>
                    <a:pt x="614855" y="674421"/>
                  </a:cubicBezTo>
                  <a:lnTo>
                    <a:pt x="41998" y="674421"/>
                  </a:lnTo>
                  <a:cubicBezTo>
                    <a:pt x="30860" y="674421"/>
                    <a:pt x="20177" y="669996"/>
                    <a:pt x="12301" y="662120"/>
                  </a:cubicBezTo>
                  <a:cubicBezTo>
                    <a:pt x="4425" y="654244"/>
                    <a:pt x="0" y="643561"/>
                    <a:pt x="0" y="632422"/>
                  </a:cubicBezTo>
                  <a:lnTo>
                    <a:pt x="0" y="41998"/>
                  </a:lnTo>
                  <a:cubicBezTo>
                    <a:pt x="0" y="18803"/>
                    <a:pt x="18803" y="0"/>
                    <a:pt x="41998" y="0"/>
                  </a:cubicBezTo>
                  <a:close/>
                </a:path>
              </a:pathLst>
            </a:custGeom>
            <a:blipFill>
              <a:blip r:embed="rId5"/>
              <a:stretch>
                <a:fillRect l="-18394" r="-18394"/>
              </a:stretch>
            </a:blipFill>
          </p:spPr>
          <p:txBody>
            <a:bodyPr/>
            <a:lstStyle/>
            <a:p>
              <a:endParaRPr lang="en-US"/>
            </a:p>
          </p:txBody>
        </p:sp>
      </p:grpSp>
      <p:sp>
        <p:nvSpPr>
          <p:cNvPr id="9" name="TextBox 9"/>
          <p:cNvSpPr txBox="1"/>
          <p:nvPr/>
        </p:nvSpPr>
        <p:spPr>
          <a:xfrm>
            <a:off x="1719792" y="2344270"/>
            <a:ext cx="7881408" cy="1329788"/>
          </a:xfrm>
          <a:prstGeom prst="rect">
            <a:avLst/>
          </a:prstGeom>
        </p:spPr>
        <p:txBody>
          <a:bodyPr wrap="square" lIns="0" tIns="0" rIns="0" bIns="0" rtlCol="0" anchor="t">
            <a:spAutoFit/>
          </a:bodyPr>
          <a:lstStyle/>
          <a:p>
            <a:pPr algn="l">
              <a:lnSpc>
                <a:spcPts val="10131"/>
              </a:lnSpc>
            </a:pPr>
            <a:r>
              <a:rPr lang="en-US" sz="11513" b="1" spc="-690">
                <a:solidFill>
                  <a:srgbClr val="FFFFFF"/>
                </a:solidFill>
                <a:latin typeface="Arial Unicode Bold"/>
                <a:ea typeface="Arial Unicode Bold"/>
                <a:cs typeface="Arial Unicode Bold"/>
                <a:sym typeface="Arial Unicode Bold"/>
              </a:rPr>
              <a:t>Sơ lược</a:t>
            </a:r>
          </a:p>
        </p:txBody>
      </p:sp>
      <p:sp>
        <p:nvSpPr>
          <p:cNvPr id="10" name="TextBox 10"/>
          <p:cNvSpPr txBox="1"/>
          <p:nvPr/>
        </p:nvSpPr>
        <p:spPr>
          <a:xfrm>
            <a:off x="1719792" y="3930099"/>
            <a:ext cx="8776172" cy="5314950"/>
          </a:xfrm>
          <a:prstGeom prst="rect">
            <a:avLst/>
          </a:prstGeom>
        </p:spPr>
        <p:txBody>
          <a:bodyPr lIns="0" tIns="0" rIns="0" bIns="0" rtlCol="0" anchor="t">
            <a:spAutoFit/>
          </a:bodyPr>
          <a:lstStyle/>
          <a:p>
            <a:pPr algn="just">
              <a:lnSpc>
                <a:spcPts val="4200"/>
              </a:lnSpc>
            </a:pPr>
            <a:r>
              <a:rPr lang="en-US" sz="3000" spc="-89">
                <a:solidFill>
                  <a:srgbClr val="FFFFFF"/>
                </a:solidFill>
                <a:latin typeface="Montserrat"/>
                <a:ea typeface="Montserrat"/>
                <a:cs typeface="Montserrat"/>
                <a:sym typeface="Montserrat"/>
              </a:rPr>
              <a:t>Để phát triển các ứng dụng Delta Lake gốc,  chúng ta cần cài đặt Python 3 khi xây dựng các ứng dụng Python. Có khả năng là máy của bạn đã cài đặt sẵn Python 3 hoặc có sẵn Python 3 như một phần của các gói “</a:t>
            </a:r>
            <a:r>
              <a:rPr lang="en-US" sz="3000" i="1" spc="-89">
                <a:solidFill>
                  <a:srgbClr val="FFFFFF"/>
                </a:solidFill>
                <a:latin typeface="Montserrat"/>
                <a:ea typeface="Montserrat"/>
                <a:cs typeface="Montserrat"/>
                <a:sym typeface="Montserrat"/>
              </a:rPr>
              <a:t>công cụ dành cho nhà phát triển</a:t>
            </a:r>
            <a:r>
              <a:rPr lang="en-US" sz="3000" spc="-89">
                <a:solidFill>
                  <a:srgbClr val="FFFFFF"/>
                </a:solidFill>
                <a:latin typeface="Montserrat"/>
                <a:ea typeface="Montserrat"/>
                <a:cs typeface="Montserrat"/>
                <a:sym typeface="Montserrat"/>
              </a:rPr>
              <a:t>”. Chuỗi công cụ Rust chỉ cần thiết khi xây dựng các ứng dụng Delta Lake dựa trên Rust. Mặt khác, Rust nên được cài đặt theo tài liệu chính thức để cài đặt trình biên dịch và các công cụ liên quan, chẳng hạn như </a:t>
            </a:r>
            <a:r>
              <a:rPr lang="en-US" sz="3000" b="1" spc="-89">
                <a:solidFill>
                  <a:srgbClr val="FFFFFF"/>
                </a:solidFill>
                <a:latin typeface="Montserrat"/>
                <a:ea typeface="Montserrat"/>
                <a:cs typeface="Montserrat"/>
                <a:sym typeface="Montserrat"/>
              </a:rPr>
              <a:t>cargo</a:t>
            </a:r>
            <a:r>
              <a:rPr lang="en-US" sz="3000" spc="-89">
                <a:solidFill>
                  <a:srgbClr val="FFFFFF"/>
                </a:solidFill>
                <a:latin typeface="Montserrat"/>
                <a:ea typeface="Montserrat"/>
                <a:cs typeface="Montserrat"/>
                <a:sym typeface="Montserrat"/>
              </a:rPr>
              <a:t>.</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a:effectLst/>
      </p:bgPr>
    </p:bg>
    <p:spTree>
      <p:nvGrpSpPr>
        <p:cNvPr id="1" name=""/>
        <p:cNvGrpSpPr/>
        <p:nvPr/>
      </p:nvGrpSpPr>
      <p:grpSpPr>
        <a:xfrm>
          <a:off x="0" y="0"/>
          <a:ext cx="0" cy="0"/>
          <a:chOff x="0" y="0"/>
          <a:chExt cx="0" cy="0"/>
        </a:xfrm>
      </p:grpSpPr>
      <p:sp>
        <p:nvSpPr>
          <p:cNvPr id="5" name="Freeform 5"/>
          <p:cNvSpPr/>
          <p:nvPr/>
        </p:nvSpPr>
        <p:spPr>
          <a:xfrm rot="-7860095">
            <a:off x="-91675" y="-2538012"/>
            <a:ext cx="22982338" cy="22982338"/>
          </a:xfrm>
          <a:custGeom>
            <a:avLst/>
            <a:gdLst/>
            <a:ahLst/>
            <a:cxnLst/>
            <a:rect l="l" t="t" r="r" b="b"/>
            <a:pathLst>
              <a:path w="22982338" h="22982338">
                <a:moveTo>
                  <a:pt x="0" y="0"/>
                </a:moveTo>
                <a:lnTo>
                  <a:pt x="22982338" y="0"/>
                </a:lnTo>
                <a:lnTo>
                  <a:pt x="22982338" y="22982338"/>
                </a:lnTo>
                <a:lnTo>
                  <a:pt x="0" y="2298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3">
            <a:extLst>
              <a:ext uri="{FF2B5EF4-FFF2-40B4-BE49-F238E27FC236}">
                <a16:creationId xmlns:a16="http://schemas.microsoft.com/office/drawing/2014/main" id="{D7E60887-E7E9-175B-A327-9C1F65C90280}"/>
              </a:ext>
            </a:extLst>
          </p:cNvPr>
          <p:cNvSpPr/>
          <p:nvPr/>
        </p:nvSpPr>
        <p:spPr>
          <a:xfrm rot="1437709">
            <a:off x="9810029" y="-456827"/>
            <a:ext cx="15358482" cy="15874401"/>
          </a:xfrm>
          <a:custGeom>
            <a:avLst/>
            <a:gdLst/>
            <a:ahLst/>
            <a:cxnLst/>
            <a:rect l="l" t="t" r="r" b="b"/>
            <a:pathLst>
              <a:path w="15358482" h="15874401">
                <a:moveTo>
                  <a:pt x="0" y="0"/>
                </a:moveTo>
                <a:lnTo>
                  <a:pt x="15358482" y="0"/>
                </a:lnTo>
                <a:lnTo>
                  <a:pt x="15358482" y="15874400"/>
                </a:lnTo>
                <a:lnTo>
                  <a:pt x="0" y="15874400"/>
                </a:lnTo>
                <a:lnTo>
                  <a:pt x="0" y="0"/>
                </a:lnTo>
                <a:close/>
              </a:path>
            </a:pathLst>
          </a:custGeom>
          <a:blipFill>
            <a:blip r:embed="rId4"/>
            <a:stretch>
              <a:fillRect/>
            </a:stretch>
          </a:blipFill>
        </p:spPr>
        <p:txBody>
          <a:bodyPr/>
          <a:lstStyle/>
          <a:p>
            <a:endParaRPr lang="en-US"/>
          </a:p>
        </p:txBody>
      </p:sp>
      <p:grpSp>
        <p:nvGrpSpPr>
          <p:cNvPr id="2" name="Group 2"/>
          <p:cNvGrpSpPr/>
          <p:nvPr/>
        </p:nvGrpSpPr>
        <p:grpSpPr>
          <a:xfrm>
            <a:off x="-6278701" y="-5781748"/>
            <a:ext cx="12557403" cy="125574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4">
            <a:extLst>
              <a:ext uri="{FF2B5EF4-FFF2-40B4-BE49-F238E27FC236}">
                <a16:creationId xmlns:a16="http://schemas.microsoft.com/office/drawing/2014/main" id="{1BDD17B4-A062-BCBC-E924-685A2A2622CE}"/>
              </a:ext>
            </a:extLst>
          </p:cNvPr>
          <p:cNvGrpSpPr>
            <a:grpSpLocks noChangeAspect="1"/>
          </p:cNvGrpSpPr>
          <p:nvPr/>
        </p:nvGrpSpPr>
        <p:grpSpPr>
          <a:xfrm>
            <a:off x="8153400" y="1686379"/>
            <a:ext cx="10650133" cy="6108787"/>
            <a:chOff x="0" y="0"/>
            <a:chExt cx="7981950" cy="4578350"/>
          </a:xfrm>
        </p:grpSpPr>
        <p:sp>
          <p:nvSpPr>
            <p:cNvPr id="12" name="Freeform 5">
              <a:extLst>
                <a:ext uri="{FF2B5EF4-FFF2-40B4-BE49-F238E27FC236}">
                  <a16:creationId xmlns:a16="http://schemas.microsoft.com/office/drawing/2014/main" id="{57C790AD-886E-2B62-8BAB-AFC10099D517}"/>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sz="1600"/>
            </a:p>
          </p:txBody>
        </p:sp>
        <p:sp>
          <p:nvSpPr>
            <p:cNvPr id="13" name="Freeform 6">
              <a:extLst>
                <a:ext uri="{FF2B5EF4-FFF2-40B4-BE49-F238E27FC236}">
                  <a16:creationId xmlns:a16="http://schemas.microsoft.com/office/drawing/2014/main" id="{A0D1BAE9-1755-58F7-7DEA-B71A67133F39}"/>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sz="1600"/>
            </a:p>
          </p:txBody>
        </p:sp>
        <p:sp>
          <p:nvSpPr>
            <p:cNvPr id="14" name="Freeform 7">
              <a:extLst>
                <a:ext uri="{FF2B5EF4-FFF2-40B4-BE49-F238E27FC236}">
                  <a16:creationId xmlns:a16="http://schemas.microsoft.com/office/drawing/2014/main" id="{34B6FA75-1477-B081-6FD0-13AC7845E31D}"/>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sz="1600"/>
            </a:p>
          </p:txBody>
        </p:sp>
        <p:sp>
          <p:nvSpPr>
            <p:cNvPr id="15" name="Freeform 8">
              <a:extLst>
                <a:ext uri="{FF2B5EF4-FFF2-40B4-BE49-F238E27FC236}">
                  <a16:creationId xmlns:a16="http://schemas.microsoft.com/office/drawing/2014/main" id="{45001D8E-8F7F-C364-9AB0-02E42C1A0852}"/>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sz="1600"/>
            </a:p>
          </p:txBody>
        </p:sp>
      </p:grpSp>
      <p:sp>
        <p:nvSpPr>
          <p:cNvPr id="6" name="TextBox 6"/>
          <p:cNvSpPr txBox="1"/>
          <p:nvPr/>
        </p:nvSpPr>
        <p:spPr>
          <a:xfrm>
            <a:off x="5847965" y="3369443"/>
            <a:ext cx="11678035" cy="1316322"/>
          </a:xfrm>
          <a:prstGeom prst="rect">
            <a:avLst/>
          </a:prstGeom>
        </p:spPr>
        <p:txBody>
          <a:bodyPr wrap="square" lIns="0" tIns="0" rIns="0" bIns="0" rtlCol="0" anchor="t">
            <a:spAutoFit/>
          </a:bodyPr>
          <a:lstStyle/>
          <a:p>
            <a:pPr algn="l">
              <a:lnSpc>
                <a:spcPts val="10023"/>
              </a:lnSpc>
            </a:pPr>
            <a:r>
              <a:rPr lang="en-US" sz="11390" b="1" spc="-341">
                <a:solidFill>
                  <a:schemeClr val="bg1"/>
                </a:solidFill>
                <a:latin typeface="Arial Unicode Bold"/>
                <a:ea typeface="Arial Unicode Bold"/>
                <a:cs typeface="Arial Unicode Bold"/>
                <a:sym typeface="Arial Unicode Bold"/>
              </a:rPr>
              <a:t>Demo Ứng dụng</a:t>
            </a:r>
          </a:p>
        </p:txBody>
      </p:sp>
      <p:sp>
        <p:nvSpPr>
          <p:cNvPr id="7" name="TextBox 7"/>
          <p:cNvSpPr txBox="1"/>
          <p:nvPr/>
        </p:nvSpPr>
        <p:spPr>
          <a:xfrm>
            <a:off x="6017676" y="4740773"/>
            <a:ext cx="10763635" cy="461665"/>
          </a:xfrm>
          <a:prstGeom prst="rect">
            <a:avLst/>
          </a:prstGeom>
        </p:spPr>
        <p:txBody>
          <a:bodyPr wrap="square" lIns="0" tIns="0" rIns="0" bIns="0" rtlCol="0" anchor="t">
            <a:spAutoFit/>
          </a:bodyPr>
          <a:lstStyle/>
          <a:p>
            <a:pPr algn="just">
              <a:lnSpc>
                <a:spcPts val="3600"/>
              </a:lnSpc>
            </a:pPr>
            <a:r>
              <a:rPr lang="en-US" sz="3000" spc="-89">
                <a:solidFill>
                  <a:srgbClr val="FFFFFF"/>
                </a:solidFill>
                <a:latin typeface="Montserrat"/>
                <a:ea typeface="Montserrat"/>
                <a:cs typeface="Montserrat"/>
                <a:sym typeface="Montserrat"/>
              </a:rPr>
              <a:t>Code thuật toán dựa theo sách</a:t>
            </a:r>
          </a:p>
        </p:txBody>
      </p:sp>
      <p:sp>
        <p:nvSpPr>
          <p:cNvPr id="9" name="Freeform 2">
            <a:extLst>
              <a:ext uri="{FF2B5EF4-FFF2-40B4-BE49-F238E27FC236}">
                <a16:creationId xmlns:a16="http://schemas.microsoft.com/office/drawing/2014/main" id="{FAA4E6C3-44CA-62F6-5060-AAE9FFD1173A}"/>
              </a:ext>
            </a:extLst>
          </p:cNvPr>
          <p:cNvSpPr/>
          <p:nvPr/>
        </p:nvSpPr>
        <p:spPr>
          <a:xfrm rot="15519631">
            <a:off x="-21798458" y="-10792551"/>
            <a:ext cx="27403461" cy="28323990"/>
          </a:xfrm>
          <a:custGeom>
            <a:avLst/>
            <a:gdLst/>
            <a:ahLst/>
            <a:cxnLst/>
            <a:rect l="l" t="t" r="r" b="b"/>
            <a:pathLst>
              <a:path w="27403461" h="28323990">
                <a:moveTo>
                  <a:pt x="0" y="0"/>
                </a:moveTo>
                <a:lnTo>
                  <a:pt x="27403461" y="0"/>
                </a:lnTo>
                <a:lnTo>
                  <a:pt x="27403461" y="28323990"/>
                </a:lnTo>
                <a:lnTo>
                  <a:pt x="0" y="28323990"/>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2187600" y="3381347"/>
            <a:ext cx="3660365" cy="2799430"/>
          </a:xfrm>
          <a:prstGeom prst="rect">
            <a:avLst/>
          </a:prstGeom>
        </p:spPr>
        <p:txBody>
          <a:bodyPr lIns="0" tIns="0" rIns="0" bIns="0" rtlCol="0" anchor="t">
            <a:spAutoFit/>
          </a:bodyPr>
          <a:lstStyle/>
          <a:p>
            <a:pPr algn="l">
              <a:lnSpc>
                <a:spcPts val="20263"/>
              </a:lnSpc>
            </a:pPr>
            <a:r>
              <a:rPr lang="en-US" sz="23026" b="1" spc="-1450">
                <a:solidFill>
                  <a:srgbClr val="FFFFFF"/>
                </a:solidFill>
                <a:latin typeface="Arial Unicode Bold"/>
                <a:ea typeface="Arial Unicode Bold"/>
                <a:cs typeface="Arial Unicode Bold"/>
                <a:sym typeface="Arial Unicode Bold"/>
              </a:rPr>
              <a:t>04</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A347390C-E9EE-9282-E52F-9CC12794F576}"/>
              </a:ext>
            </a:extLst>
          </p:cNvPr>
          <p:cNvGrpSpPr/>
          <p:nvPr/>
        </p:nvGrpSpPr>
        <p:grpSpPr>
          <a:xfrm>
            <a:off x="-1626317" y="2153822"/>
            <a:ext cx="10160991" cy="10160991"/>
            <a:chOff x="0" y="0"/>
            <a:chExt cx="812800" cy="812800"/>
          </a:xfrm>
        </p:grpSpPr>
        <p:sp>
          <p:nvSpPr>
            <p:cNvPr id="24" name="Freeform 3">
              <a:extLst>
                <a:ext uri="{FF2B5EF4-FFF2-40B4-BE49-F238E27FC236}">
                  <a16:creationId xmlns:a16="http://schemas.microsoft.com/office/drawing/2014/main" id="{F7E93D0A-A347-430F-0887-77C9AD50CB4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25" name="TextBox 4">
              <a:extLst>
                <a:ext uri="{FF2B5EF4-FFF2-40B4-BE49-F238E27FC236}">
                  <a16:creationId xmlns:a16="http://schemas.microsoft.com/office/drawing/2014/main" id="{CDCA3A2F-35FD-91B2-CF7C-F8DC43F5E75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2" name="Freeform 2">
            <a:extLst>
              <a:ext uri="{FF2B5EF4-FFF2-40B4-BE49-F238E27FC236}">
                <a16:creationId xmlns:a16="http://schemas.microsoft.com/office/drawing/2014/main" id="{87B5052D-0A39-815D-E3B4-3C4DBC66E9D2}"/>
              </a:ext>
            </a:extLst>
          </p:cNvPr>
          <p:cNvSpPr/>
          <p:nvPr/>
        </p:nvSpPr>
        <p:spPr>
          <a:xfrm rot="15519631">
            <a:off x="1343709" y="-258307"/>
            <a:ext cx="14381929" cy="14985247"/>
          </a:xfrm>
          <a:custGeom>
            <a:avLst/>
            <a:gdLst/>
            <a:ahLst/>
            <a:cxnLst/>
            <a:rect l="l" t="t" r="r" b="b"/>
            <a:pathLst>
              <a:path w="27403461" h="28323990">
                <a:moveTo>
                  <a:pt x="0" y="0"/>
                </a:moveTo>
                <a:lnTo>
                  <a:pt x="27403461" y="0"/>
                </a:lnTo>
                <a:lnTo>
                  <a:pt x="27403461" y="28323990"/>
                </a:lnTo>
                <a:lnTo>
                  <a:pt x="0" y="28323990"/>
                </a:lnTo>
                <a:lnTo>
                  <a:pt x="0" y="0"/>
                </a:lnTo>
                <a:close/>
              </a:path>
            </a:pathLst>
          </a:custGeom>
          <a:blipFill>
            <a:blip r:embed="rId2"/>
            <a:stretch>
              <a:fillRect/>
            </a:stretch>
          </a:blipFill>
        </p:spPr>
        <p:txBody>
          <a:bodyPr/>
          <a:lstStyle/>
          <a:p>
            <a:endParaRPr lang="en-US"/>
          </a:p>
        </p:txBody>
      </p:sp>
      <p:grpSp>
        <p:nvGrpSpPr>
          <p:cNvPr id="10" name="Group 4">
            <a:extLst>
              <a:ext uri="{FF2B5EF4-FFF2-40B4-BE49-F238E27FC236}">
                <a16:creationId xmlns:a16="http://schemas.microsoft.com/office/drawing/2014/main" id="{230A74A5-9B49-6700-2586-837113A4A6CD}"/>
              </a:ext>
            </a:extLst>
          </p:cNvPr>
          <p:cNvGrpSpPr>
            <a:grpSpLocks noChangeAspect="1"/>
          </p:cNvGrpSpPr>
          <p:nvPr/>
        </p:nvGrpSpPr>
        <p:grpSpPr>
          <a:xfrm>
            <a:off x="-3129902" y="892972"/>
            <a:ext cx="15671694" cy="8989093"/>
            <a:chOff x="0" y="0"/>
            <a:chExt cx="7981950" cy="4578350"/>
          </a:xfrm>
        </p:grpSpPr>
        <p:sp>
          <p:nvSpPr>
            <p:cNvPr id="11" name="Freeform 5">
              <a:extLst>
                <a:ext uri="{FF2B5EF4-FFF2-40B4-BE49-F238E27FC236}">
                  <a16:creationId xmlns:a16="http://schemas.microsoft.com/office/drawing/2014/main" id="{E1F068A3-20B4-B326-6F62-AA5E64A6268F}"/>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sz="1600"/>
            </a:p>
          </p:txBody>
        </p:sp>
        <p:sp>
          <p:nvSpPr>
            <p:cNvPr id="12" name="Freeform 6">
              <a:extLst>
                <a:ext uri="{FF2B5EF4-FFF2-40B4-BE49-F238E27FC236}">
                  <a16:creationId xmlns:a16="http://schemas.microsoft.com/office/drawing/2014/main" id="{485F354D-EE2E-AF7D-3546-F77CB327CD9D}"/>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sz="1600"/>
            </a:p>
          </p:txBody>
        </p:sp>
        <p:sp>
          <p:nvSpPr>
            <p:cNvPr id="13" name="Freeform 7">
              <a:extLst>
                <a:ext uri="{FF2B5EF4-FFF2-40B4-BE49-F238E27FC236}">
                  <a16:creationId xmlns:a16="http://schemas.microsoft.com/office/drawing/2014/main" id="{042B6B02-2420-95E7-D68E-08E99A9E5AD2}"/>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sz="1600"/>
            </a:p>
          </p:txBody>
        </p:sp>
        <p:sp>
          <p:nvSpPr>
            <p:cNvPr id="14" name="Freeform 8">
              <a:extLst>
                <a:ext uri="{FF2B5EF4-FFF2-40B4-BE49-F238E27FC236}">
                  <a16:creationId xmlns:a16="http://schemas.microsoft.com/office/drawing/2014/main" id="{93E1D1A7-AAC1-6024-F46A-B4E59DC145DD}"/>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sz="1600"/>
            </a:p>
          </p:txBody>
        </p:sp>
      </p:grpSp>
      <p:sp>
        <p:nvSpPr>
          <p:cNvPr id="21" name="TextBox 20">
            <a:extLst>
              <a:ext uri="{FF2B5EF4-FFF2-40B4-BE49-F238E27FC236}">
                <a16:creationId xmlns:a16="http://schemas.microsoft.com/office/drawing/2014/main" id="{4FDAEC38-9A18-0B11-3DD3-35628AE286F5}"/>
              </a:ext>
            </a:extLst>
          </p:cNvPr>
          <p:cNvSpPr txBox="1"/>
          <p:nvPr/>
        </p:nvSpPr>
        <p:spPr>
          <a:xfrm>
            <a:off x="12362137" y="3773894"/>
            <a:ext cx="5925863" cy="2739211"/>
          </a:xfrm>
          <a:prstGeom prst="rect">
            <a:avLst/>
          </a:prstGeom>
          <a:noFill/>
        </p:spPr>
        <p:txBody>
          <a:bodyPr wrap="square">
            <a:spAutoFit/>
          </a:bodyPr>
          <a:lstStyle/>
          <a:p>
            <a:pPr marL="0" lvl="0" indent="0">
              <a:spcBef>
                <a:spcPct val="0"/>
              </a:spcBef>
            </a:pPr>
            <a:r>
              <a:rPr lang="en-US" sz="8600" b="1" spc="-258">
                <a:solidFill>
                  <a:srgbClr val="FFFFFF"/>
                </a:solidFill>
                <a:latin typeface="Montserrat Bold"/>
                <a:ea typeface="Montserrat Bold"/>
                <a:cs typeface="Montserrat Bold"/>
                <a:sym typeface="Montserrat Bold"/>
              </a:rPr>
              <a:t>Python</a:t>
            </a:r>
          </a:p>
          <a:p>
            <a:pPr marL="0" lvl="0" indent="0">
              <a:spcBef>
                <a:spcPct val="0"/>
              </a:spcBef>
            </a:pPr>
            <a:r>
              <a:rPr lang="en-US" sz="8600" b="1" spc="-258">
                <a:solidFill>
                  <a:srgbClr val="FFFFFF"/>
                </a:solidFill>
                <a:latin typeface="Montserrat Bold"/>
                <a:ea typeface="Montserrat Bold"/>
                <a:cs typeface="Montserrat Bold"/>
                <a:sym typeface="Montserrat Bold"/>
              </a:rPr>
              <a:t>&amp; Rust</a:t>
            </a:r>
          </a:p>
        </p:txBody>
      </p:sp>
      <p:pic>
        <p:nvPicPr>
          <p:cNvPr id="2050" name="Picture 2" descr="Python programming logo on transparent background PNG - Similar PNG">
            <a:extLst>
              <a:ext uri="{FF2B5EF4-FFF2-40B4-BE49-F238E27FC236}">
                <a16:creationId xmlns:a16="http://schemas.microsoft.com/office/drawing/2014/main" id="{1097FA0B-2AA9-5235-5213-5BC251604AE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0000" y1="22333" x2="50000" y2="22333"/>
                      </a14:backgroundRemoval>
                    </a14:imgEffect>
                  </a14:imgLayer>
                </a14:imgProps>
              </a:ext>
              <a:ext uri="{28A0092B-C50C-407E-A947-70E740481C1C}">
                <a14:useLocalDpi xmlns:a14="http://schemas.microsoft.com/office/drawing/2010/main" val="0"/>
              </a:ext>
            </a:extLst>
          </a:blip>
          <a:srcRect l="4945" t="8808" r="9216" b="5793"/>
          <a:stretch/>
        </p:blipFill>
        <p:spPr bwMode="auto">
          <a:xfrm>
            <a:off x="6761340" y="3544786"/>
            <a:ext cx="3293386" cy="327652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ee 极速下载/Delta-Lake">
            <a:extLst>
              <a:ext uri="{FF2B5EF4-FFF2-40B4-BE49-F238E27FC236}">
                <a16:creationId xmlns:a16="http://schemas.microsoft.com/office/drawing/2014/main" id="{2068C05B-BE81-11E2-03E2-3BF852D1B3A4}"/>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9077" y1="17293" x2="49077" y2="17293"/>
                        <a14:foregroundMark x1="49077" y1="10150" x2="49077" y2="10150"/>
                      </a14:backgroundRemoval>
                    </a14:imgEffect>
                  </a14:imgLayer>
                </a14:imgProps>
              </a:ext>
              <a:ext uri="{28A0092B-C50C-407E-A947-70E740481C1C}">
                <a14:useLocalDpi xmlns:a14="http://schemas.microsoft.com/office/drawing/2010/main" val="0"/>
              </a:ext>
            </a:extLst>
          </a:blip>
          <a:srcRect l="17123" t="4297" r="18858" b="20181"/>
          <a:stretch/>
        </p:blipFill>
        <p:spPr bwMode="auto">
          <a:xfrm>
            <a:off x="2094304" y="3203018"/>
            <a:ext cx="3240435" cy="31286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sp>
        <p:nvSpPr>
          <p:cNvPr id="2" name="Freeform 2"/>
          <p:cNvSpPr/>
          <p:nvPr/>
        </p:nvSpPr>
        <p:spPr>
          <a:xfrm>
            <a:off x="5215747" y="3701"/>
            <a:ext cx="13024606" cy="8687005"/>
          </a:xfrm>
          <a:custGeom>
            <a:avLst/>
            <a:gdLst/>
            <a:ahLst/>
            <a:cxnLst/>
            <a:rect l="l" t="t" r="r" b="b"/>
            <a:pathLst>
              <a:path w="13024606" h="8687005">
                <a:moveTo>
                  <a:pt x="0" y="0"/>
                </a:moveTo>
                <a:lnTo>
                  <a:pt x="13024606" y="0"/>
                </a:lnTo>
                <a:lnTo>
                  <a:pt x="13024606" y="8687005"/>
                </a:lnTo>
                <a:lnTo>
                  <a:pt x="0" y="8687005"/>
                </a:lnTo>
                <a:lnTo>
                  <a:pt x="0" y="0"/>
                </a:lnTo>
                <a:close/>
              </a:path>
            </a:pathLst>
          </a:custGeom>
          <a:blipFill>
            <a:blip r:embed="rId2">
              <a:alphaModFix amt="19999"/>
              <a:extLst>
                <a:ext uri="{96DAC541-7B7A-43D3-8B79-37D633B846F1}">
                  <asvg:svgBlip xmlns:asvg="http://schemas.microsoft.com/office/drawing/2016/SVG/main" r:embed="rId3"/>
                </a:ext>
              </a:extLst>
            </a:blip>
            <a:stretch>
              <a:fillRect t="-60926" r="-37386"/>
            </a:stretch>
          </a:blipFill>
        </p:spPr>
        <p:txBody>
          <a:bodyPr/>
          <a:lstStyle/>
          <a:p>
            <a:endParaRPr lang="en-US"/>
          </a:p>
        </p:txBody>
      </p:sp>
      <p:sp>
        <p:nvSpPr>
          <p:cNvPr id="4" name="TextBox 4"/>
          <p:cNvSpPr txBox="1"/>
          <p:nvPr/>
        </p:nvSpPr>
        <p:spPr>
          <a:xfrm>
            <a:off x="2852795" y="3314700"/>
            <a:ext cx="12582409" cy="2672293"/>
          </a:xfrm>
          <a:prstGeom prst="rect">
            <a:avLst/>
          </a:prstGeom>
        </p:spPr>
        <p:txBody>
          <a:bodyPr lIns="0" tIns="0" rIns="0" bIns="0" rtlCol="0" anchor="t">
            <a:spAutoFit/>
          </a:bodyPr>
          <a:lstStyle/>
          <a:p>
            <a:pPr algn="ctr">
              <a:lnSpc>
                <a:spcPts val="16338"/>
              </a:lnSpc>
            </a:pPr>
            <a:r>
              <a:rPr lang="en-US" sz="18565" spc="-1169">
                <a:solidFill>
                  <a:srgbClr val="FFFFFF"/>
                </a:solidFill>
                <a:latin typeface="Aesthetic"/>
                <a:ea typeface="Aesthetic"/>
                <a:cs typeface="Aesthetic"/>
                <a:sym typeface="Aesthetic"/>
              </a:rPr>
              <a:t>THANK YOU</a:t>
            </a:r>
          </a:p>
        </p:txBody>
      </p:sp>
      <p:sp>
        <p:nvSpPr>
          <p:cNvPr id="5" name="TextBox 5"/>
          <p:cNvSpPr txBox="1"/>
          <p:nvPr/>
        </p:nvSpPr>
        <p:spPr>
          <a:xfrm>
            <a:off x="410274" y="5448300"/>
            <a:ext cx="17467450" cy="2169248"/>
          </a:xfrm>
          <a:prstGeom prst="rect">
            <a:avLst/>
          </a:prstGeom>
        </p:spPr>
        <p:txBody>
          <a:bodyPr wrap="square" lIns="0" tIns="0" rIns="0" bIns="0" rtlCol="0" anchor="t">
            <a:spAutoFit/>
          </a:bodyPr>
          <a:lstStyle/>
          <a:p>
            <a:pPr algn="ctr">
              <a:lnSpc>
                <a:spcPts val="4277"/>
              </a:lnSpc>
            </a:pPr>
            <a:r>
              <a:rPr lang="vi-VN" sz="3200" b="0" i="0">
                <a:solidFill>
                  <a:srgbClr val="FFFFFF"/>
                </a:solidFill>
                <a:effectLst/>
                <a:latin typeface="Montserrat" pitchFamily="2" charset="0"/>
              </a:rPr>
              <a:t>Chúng em xin chân thành cảm ơn thầy</a:t>
            </a:r>
            <a:r>
              <a:rPr lang="vi-VN" sz="3200" b="1" i="1">
                <a:solidFill>
                  <a:srgbClr val="FFFFFF"/>
                </a:solidFill>
                <a:effectLst/>
                <a:latin typeface="Montserrat" pitchFamily="2" charset="0"/>
              </a:rPr>
              <a:t> </a:t>
            </a:r>
            <a:r>
              <a:rPr lang="vi-VN" sz="3200" b="1">
                <a:solidFill>
                  <a:srgbClr val="FFFFFF"/>
                </a:solidFill>
                <a:effectLst/>
                <a:latin typeface="Montserrat" pitchFamily="2" charset="0"/>
              </a:rPr>
              <a:t>Nguyễn Chí Kiên </a:t>
            </a:r>
            <a:r>
              <a:rPr lang="vi-VN" sz="3200" b="0" i="0">
                <a:solidFill>
                  <a:srgbClr val="FFFFFF"/>
                </a:solidFill>
                <a:effectLst/>
                <a:latin typeface="Montserrat" pitchFamily="2" charset="0"/>
              </a:rPr>
              <a:t>vì những chỉ dẫn và hỗ trợ quý báu trong suốt hành trình thực hiện báo cáo này. Hy vọng rằng những kiến thức và kinh nghiệm thu được sẽ là nền tảng vững chắc cho chúng em trong tương lai.</a:t>
            </a:r>
            <a:endParaRPr lang="en-US" sz="3200" b="0" i="0">
              <a:solidFill>
                <a:srgbClr val="FFFFFF"/>
              </a:solidFill>
              <a:effectLst/>
              <a:latin typeface="Montserrat" pitchFamily="2" charset="0"/>
            </a:endParaRPr>
          </a:p>
          <a:p>
            <a:pPr algn="ctr">
              <a:lnSpc>
                <a:spcPts val="4277"/>
              </a:lnSpc>
            </a:pPr>
            <a:r>
              <a:rPr lang="vi-VN" sz="3200" b="0" i="0">
                <a:solidFill>
                  <a:srgbClr val="FFFFFF"/>
                </a:solidFill>
                <a:effectLst/>
                <a:latin typeface="Montserrat" pitchFamily="2" charset="0"/>
              </a:rPr>
              <a:t>Xin chúc thầy sức khỏe và gặt hái thành công trong sự nghiệp giảng dạy !!!</a:t>
            </a:r>
            <a:endParaRPr lang="en-US" sz="2851" spc="-85">
              <a:solidFill>
                <a:srgbClr val="FFFFFF"/>
              </a:solidFill>
              <a:latin typeface="Montserrat" pitchFamily="2" charset="0"/>
              <a:ea typeface="Montserrat"/>
              <a:cs typeface="Montserrat"/>
              <a:sym typeface="Montserrat"/>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31416"/>
        </a:solidFill>
        <a:effectLst/>
      </p:bgPr>
    </p:bg>
    <p:spTree>
      <p:nvGrpSpPr>
        <p:cNvPr id="1" name=""/>
        <p:cNvGrpSpPr/>
        <p:nvPr/>
      </p:nvGrpSpPr>
      <p:grpSpPr>
        <a:xfrm>
          <a:off x="0" y="0"/>
          <a:ext cx="0" cy="0"/>
          <a:chOff x="0" y="0"/>
          <a:chExt cx="0" cy="0"/>
        </a:xfrm>
      </p:grpSpPr>
      <p:grpSp>
        <p:nvGrpSpPr>
          <p:cNvPr id="2" name="Group 2"/>
          <p:cNvGrpSpPr/>
          <p:nvPr/>
        </p:nvGrpSpPr>
        <p:grpSpPr>
          <a:xfrm>
            <a:off x="-6019800" y="-3073168"/>
            <a:ext cx="16433333" cy="16433333"/>
            <a:chOff x="0" y="0"/>
            <a:chExt cx="21911111" cy="21911111"/>
          </a:xfrm>
        </p:grpSpPr>
        <p:grpSp>
          <p:nvGrpSpPr>
            <p:cNvPr id="3" name="Group 3"/>
            <p:cNvGrpSpPr/>
            <p:nvPr/>
          </p:nvGrpSpPr>
          <p:grpSpPr>
            <a:xfrm>
              <a:off x="0" y="0"/>
              <a:ext cx="21911111" cy="2191111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7B67F0">
                        <a:alpha val="100000"/>
                      </a:srgbClr>
                    </a:gs>
                    <a:gs pos="50000">
                      <a:srgbClr val="FFAFFF">
                        <a:alpha val="100000"/>
                      </a:srgbClr>
                    </a:gs>
                    <a:gs pos="100000">
                      <a:srgbClr val="AFEEFF">
                        <a:alpha val="100000"/>
                      </a:srgbClr>
                    </a:gs>
                  </a:gsLst>
                  <a:lin ang="0"/>
                </a:gradFill>
                <a:prstDash val="solid"/>
                <a:miter/>
              </a:ln>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71846" y="1171846"/>
              <a:ext cx="19567420" cy="1956742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0098CF">
                        <a:alpha val="100000"/>
                      </a:srgbClr>
                    </a:gs>
                    <a:gs pos="50000">
                      <a:srgbClr val="6171BB">
                        <a:alpha val="100000"/>
                      </a:srgbClr>
                    </a:gs>
                    <a:gs pos="100000">
                      <a:srgbClr val="E6EBFF">
                        <a:alpha val="100000"/>
                      </a:srgbClr>
                    </a:gs>
                  </a:gsLst>
                  <a:lin ang="0"/>
                </a:gradFill>
                <a:prstDash val="solid"/>
                <a:miter/>
              </a:ln>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2478846" y="2478846"/>
              <a:ext cx="16953418" cy="1695341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gradFill>
                  <a:gsLst>
                    <a:gs pos="0">
                      <a:srgbClr val="ED47E6">
                        <a:alpha val="100000"/>
                      </a:srgbClr>
                    </a:gs>
                    <a:gs pos="50000">
                      <a:srgbClr val="FD5EA5">
                        <a:alpha val="100000"/>
                      </a:srgbClr>
                    </a:gs>
                    <a:gs pos="100000">
                      <a:srgbClr val="FFAED2">
                        <a:alpha val="100000"/>
                      </a:srgbClr>
                    </a:gs>
                  </a:gsLst>
                  <a:lin ang="0"/>
                </a:grad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sp>
        <p:nvSpPr>
          <p:cNvPr id="12" name="Freeform 12"/>
          <p:cNvSpPr/>
          <p:nvPr/>
        </p:nvSpPr>
        <p:spPr>
          <a:xfrm rot="-5330503">
            <a:off x="-1928585" y="1999911"/>
            <a:ext cx="12799361" cy="13229314"/>
          </a:xfrm>
          <a:custGeom>
            <a:avLst/>
            <a:gdLst/>
            <a:ahLst/>
            <a:cxnLst/>
            <a:rect l="l" t="t" r="r" b="b"/>
            <a:pathLst>
              <a:path w="12799361" h="13229314">
                <a:moveTo>
                  <a:pt x="0" y="0"/>
                </a:moveTo>
                <a:lnTo>
                  <a:pt x="12799361" y="0"/>
                </a:lnTo>
                <a:lnTo>
                  <a:pt x="12799361" y="13229313"/>
                </a:lnTo>
                <a:lnTo>
                  <a:pt x="0" y="13229313"/>
                </a:lnTo>
                <a:lnTo>
                  <a:pt x="0" y="0"/>
                </a:lnTo>
                <a:close/>
              </a:path>
            </a:pathLst>
          </a:custGeom>
          <a:blipFill>
            <a:blip r:embed="rId2"/>
            <a:stretch>
              <a:fillRect/>
            </a:stretch>
          </a:blipFill>
        </p:spPr>
        <p:txBody>
          <a:bodyPr/>
          <a:lstStyle/>
          <a:p>
            <a:endParaRPr lang="en-US"/>
          </a:p>
        </p:txBody>
      </p:sp>
      <p:sp>
        <p:nvSpPr>
          <p:cNvPr id="13" name="TextBox 13"/>
          <p:cNvSpPr txBox="1"/>
          <p:nvPr/>
        </p:nvSpPr>
        <p:spPr>
          <a:xfrm>
            <a:off x="1028700" y="4271962"/>
            <a:ext cx="7234606" cy="1743075"/>
          </a:xfrm>
          <a:prstGeom prst="rect">
            <a:avLst/>
          </a:prstGeom>
        </p:spPr>
        <p:txBody>
          <a:bodyPr wrap="square" lIns="0" tIns="0" rIns="0" bIns="0" rtlCol="0" anchor="t">
            <a:spAutoFit/>
          </a:bodyPr>
          <a:lstStyle/>
          <a:p>
            <a:pPr algn="l">
              <a:lnSpc>
                <a:spcPts val="13799"/>
              </a:lnSpc>
            </a:pPr>
            <a:r>
              <a:rPr lang="en-US" sz="11499" b="1" spc="-804">
                <a:solidFill>
                  <a:srgbClr val="FFFFFF"/>
                </a:solidFill>
                <a:latin typeface="Arial Unicode Bold"/>
                <a:ea typeface="Arial Unicode Bold"/>
                <a:cs typeface="Arial Unicode Bold"/>
                <a:sym typeface="Arial Unicode Bold"/>
              </a:rPr>
              <a:t>NỘI DUNG</a:t>
            </a:r>
          </a:p>
        </p:txBody>
      </p:sp>
      <p:grpSp>
        <p:nvGrpSpPr>
          <p:cNvPr id="14" name="Group 14"/>
          <p:cNvGrpSpPr/>
          <p:nvPr/>
        </p:nvGrpSpPr>
        <p:grpSpPr>
          <a:xfrm>
            <a:off x="11152798" y="1831975"/>
            <a:ext cx="6722493" cy="2488117"/>
            <a:chOff x="0" y="228600"/>
            <a:chExt cx="7896524" cy="3317491"/>
          </a:xfrm>
        </p:grpSpPr>
        <p:sp>
          <p:nvSpPr>
            <p:cNvPr id="15" name="TextBox 15"/>
            <p:cNvSpPr txBox="1"/>
            <p:nvPr/>
          </p:nvSpPr>
          <p:spPr>
            <a:xfrm>
              <a:off x="2175597" y="736176"/>
              <a:ext cx="5720927" cy="631613"/>
            </a:xfrm>
            <a:prstGeom prst="rect">
              <a:avLst/>
            </a:prstGeom>
          </p:spPr>
          <p:txBody>
            <a:bodyPr lIns="0" tIns="0" rIns="0" bIns="0" rtlCol="0" anchor="t">
              <a:spAutoFit/>
            </a:bodyPr>
            <a:lstStyle/>
            <a:p>
              <a:pPr algn="just">
                <a:lnSpc>
                  <a:spcPts val="3395"/>
                </a:lnSpc>
              </a:pPr>
              <a:r>
                <a:rPr lang="en-US" sz="3500">
                  <a:solidFill>
                    <a:srgbClr val="FFFFFF"/>
                  </a:solidFill>
                  <a:latin typeface="Montserrat"/>
                  <a:ea typeface="Montserrat"/>
                  <a:cs typeface="Montserrat"/>
                  <a:sym typeface="Montserrat"/>
                </a:rPr>
                <a:t>Tích hợp Python</a:t>
              </a:r>
            </a:p>
          </p:txBody>
        </p:sp>
        <p:sp>
          <p:nvSpPr>
            <p:cNvPr id="16" name="TextBox 16"/>
            <p:cNvSpPr txBox="1"/>
            <p:nvPr/>
          </p:nvSpPr>
          <p:spPr>
            <a:xfrm>
              <a:off x="0" y="228600"/>
              <a:ext cx="1680297" cy="3317491"/>
            </a:xfrm>
            <a:prstGeom prst="rect">
              <a:avLst/>
            </a:prstGeom>
          </p:spPr>
          <p:txBody>
            <a:bodyPr wrap="square" lIns="0" tIns="0" rIns="0" bIns="0" rtlCol="0" anchor="t">
              <a:spAutoFit/>
            </a:bodyPr>
            <a:lstStyle/>
            <a:p>
              <a:pPr algn="l">
                <a:lnSpc>
                  <a:spcPts val="9699"/>
                </a:lnSpc>
              </a:pPr>
              <a:r>
                <a:rPr lang="en-US" sz="9999" b="1" spc="-599">
                  <a:solidFill>
                    <a:srgbClr val="A5F7FF"/>
                  </a:solidFill>
                  <a:latin typeface="Arial Unicode Bold"/>
                  <a:ea typeface="Arial Unicode Bold"/>
                  <a:cs typeface="Arial Unicode Bold"/>
                  <a:sym typeface="Arial Unicode Bold"/>
                </a:rPr>
                <a:t>01</a:t>
              </a:r>
            </a:p>
          </p:txBody>
        </p:sp>
      </p:grpSp>
      <p:grpSp>
        <p:nvGrpSpPr>
          <p:cNvPr id="17" name="Group 17"/>
          <p:cNvGrpSpPr/>
          <p:nvPr/>
        </p:nvGrpSpPr>
        <p:grpSpPr>
          <a:xfrm>
            <a:off x="11152798" y="3695700"/>
            <a:ext cx="6722493" cy="2488117"/>
            <a:chOff x="0" y="228600"/>
            <a:chExt cx="7896524" cy="3317491"/>
          </a:xfrm>
        </p:grpSpPr>
        <p:sp>
          <p:nvSpPr>
            <p:cNvPr id="18" name="TextBox 18"/>
            <p:cNvSpPr txBox="1"/>
            <p:nvPr/>
          </p:nvSpPr>
          <p:spPr>
            <a:xfrm>
              <a:off x="2175597" y="736176"/>
              <a:ext cx="5720927" cy="631613"/>
            </a:xfrm>
            <a:prstGeom prst="rect">
              <a:avLst/>
            </a:prstGeom>
          </p:spPr>
          <p:txBody>
            <a:bodyPr lIns="0" tIns="0" rIns="0" bIns="0" rtlCol="0" anchor="t">
              <a:spAutoFit/>
            </a:bodyPr>
            <a:lstStyle/>
            <a:p>
              <a:pPr algn="just">
                <a:lnSpc>
                  <a:spcPts val="3395"/>
                </a:lnSpc>
              </a:pPr>
              <a:r>
                <a:rPr lang="en-US" sz="3500">
                  <a:solidFill>
                    <a:srgbClr val="FFFFFF"/>
                  </a:solidFill>
                  <a:latin typeface="Montserrat"/>
                  <a:ea typeface="Montserrat"/>
                  <a:cs typeface="Montserrat"/>
                  <a:sym typeface="Montserrat"/>
                </a:rPr>
                <a:t>Thư viện Rust</a:t>
              </a:r>
            </a:p>
          </p:txBody>
        </p:sp>
        <p:sp>
          <p:nvSpPr>
            <p:cNvPr id="19" name="TextBox 19"/>
            <p:cNvSpPr txBox="1"/>
            <p:nvPr/>
          </p:nvSpPr>
          <p:spPr>
            <a:xfrm>
              <a:off x="0" y="228600"/>
              <a:ext cx="1680297" cy="3317491"/>
            </a:xfrm>
            <a:prstGeom prst="rect">
              <a:avLst/>
            </a:prstGeom>
          </p:spPr>
          <p:txBody>
            <a:bodyPr wrap="square" lIns="0" tIns="0" rIns="0" bIns="0" rtlCol="0" anchor="t">
              <a:spAutoFit/>
            </a:bodyPr>
            <a:lstStyle/>
            <a:p>
              <a:pPr algn="l">
                <a:lnSpc>
                  <a:spcPts val="9699"/>
                </a:lnSpc>
              </a:pPr>
              <a:r>
                <a:rPr lang="en-US" sz="9999" b="1" spc="-599">
                  <a:solidFill>
                    <a:srgbClr val="E65CA5"/>
                  </a:solidFill>
                  <a:latin typeface="Arial Unicode Bold"/>
                  <a:ea typeface="Arial Unicode Bold"/>
                  <a:cs typeface="Arial Unicode Bold"/>
                  <a:sym typeface="Arial Unicode Bold"/>
                </a:rPr>
                <a:t>02</a:t>
              </a:r>
            </a:p>
          </p:txBody>
        </p:sp>
      </p:grpSp>
      <p:grpSp>
        <p:nvGrpSpPr>
          <p:cNvPr id="20" name="Group 20"/>
          <p:cNvGrpSpPr/>
          <p:nvPr/>
        </p:nvGrpSpPr>
        <p:grpSpPr>
          <a:xfrm>
            <a:off x="11152798" y="5387974"/>
            <a:ext cx="6722493" cy="1520824"/>
            <a:chOff x="0" y="0"/>
            <a:chExt cx="7896524" cy="2027766"/>
          </a:xfrm>
        </p:grpSpPr>
        <p:sp>
          <p:nvSpPr>
            <p:cNvPr id="21" name="TextBox 21"/>
            <p:cNvSpPr txBox="1"/>
            <p:nvPr/>
          </p:nvSpPr>
          <p:spPr>
            <a:xfrm>
              <a:off x="2175597" y="293158"/>
              <a:ext cx="5720927" cy="1431925"/>
            </a:xfrm>
            <a:prstGeom prst="rect">
              <a:avLst/>
            </a:prstGeom>
          </p:spPr>
          <p:txBody>
            <a:bodyPr lIns="0" tIns="0" rIns="0" bIns="0" rtlCol="0" anchor="t">
              <a:spAutoFit/>
            </a:bodyPr>
            <a:lstStyle/>
            <a:p>
              <a:pPr algn="just">
                <a:lnSpc>
                  <a:spcPts val="4200"/>
                </a:lnSpc>
              </a:pPr>
              <a:r>
                <a:rPr lang="en-US" sz="3500">
                  <a:solidFill>
                    <a:srgbClr val="FFFFFF"/>
                  </a:solidFill>
                  <a:latin typeface="Montserrat"/>
                  <a:ea typeface="Montserrat"/>
                  <a:cs typeface="Montserrat"/>
                  <a:sym typeface="Montserrat"/>
                </a:rPr>
                <a:t>Xây dựng kiến trúc Lambda</a:t>
              </a:r>
            </a:p>
          </p:txBody>
        </p:sp>
        <p:sp>
          <p:nvSpPr>
            <p:cNvPr id="22" name="TextBox 22"/>
            <p:cNvSpPr txBox="1"/>
            <p:nvPr/>
          </p:nvSpPr>
          <p:spPr>
            <a:xfrm>
              <a:off x="0" y="228600"/>
              <a:ext cx="1680297" cy="1799166"/>
            </a:xfrm>
            <a:prstGeom prst="rect">
              <a:avLst/>
            </a:prstGeom>
          </p:spPr>
          <p:txBody>
            <a:bodyPr lIns="0" tIns="0" rIns="0" bIns="0" rtlCol="0" anchor="t">
              <a:spAutoFit/>
            </a:bodyPr>
            <a:lstStyle/>
            <a:p>
              <a:pPr algn="l">
                <a:lnSpc>
                  <a:spcPts val="9699"/>
                </a:lnSpc>
              </a:pPr>
              <a:r>
                <a:rPr lang="en-US" sz="9999" b="1" spc="-599">
                  <a:solidFill>
                    <a:srgbClr val="969696"/>
                  </a:solidFill>
                  <a:latin typeface="Arial Unicode Bold"/>
                  <a:ea typeface="Arial Unicode Bold"/>
                  <a:cs typeface="Arial Unicode Bold"/>
                  <a:sym typeface="Arial Unicode Bold"/>
                </a:rPr>
                <a:t>03</a:t>
              </a:r>
            </a:p>
          </p:txBody>
        </p:sp>
      </p:grpSp>
      <p:grpSp>
        <p:nvGrpSpPr>
          <p:cNvPr id="23" name="Group 23"/>
          <p:cNvGrpSpPr/>
          <p:nvPr/>
        </p:nvGrpSpPr>
        <p:grpSpPr>
          <a:xfrm>
            <a:off x="11152798" y="7251698"/>
            <a:ext cx="6722493" cy="1520824"/>
            <a:chOff x="0" y="0"/>
            <a:chExt cx="7896524" cy="2027766"/>
          </a:xfrm>
        </p:grpSpPr>
        <p:sp>
          <p:nvSpPr>
            <p:cNvPr id="24" name="TextBox 24"/>
            <p:cNvSpPr txBox="1"/>
            <p:nvPr/>
          </p:nvSpPr>
          <p:spPr>
            <a:xfrm>
              <a:off x="2175597" y="736176"/>
              <a:ext cx="5720927" cy="631613"/>
            </a:xfrm>
            <a:prstGeom prst="rect">
              <a:avLst/>
            </a:prstGeom>
          </p:spPr>
          <p:txBody>
            <a:bodyPr lIns="0" tIns="0" rIns="0" bIns="0" rtlCol="0" anchor="t">
              <a:spAutoFit/>
            </a:bodyPr>
            <a:lstStyle/>
            <a:p>
              <a:pPr algn="just">
                <a:lnSpc>
                  <a:spcPts val="3395"/>
                </a:lnSpc>
              </a:pPr>
              <a:r>
                <a:rPr lang="en-US" sz="3500">
                  <a:solidFill>
                    <a:srgbClr val="FFFFFF"/>
                  </a:solidFill>
                  <a:latin typeface="Montserrat"/>
                  <a:ea typeface="Montserrat"/>
                  <a:cs typeface="Montserrat"/>
                  <a:sym typeface="Montserrat"/>
                </a:rPr>
                <a:t>Demo Application</a:t>
              </a:r>
            </a:p>
          </p:txBody>
        </p:sp>
        <p:sp>
          <p:nvSpPr>
            <p:cNvPr id="25" name="TextBox 25"/>
            <p:cNvSpPr txBox="1"/>
            <p:nvPr/>
          </p:nvSpPr>
          <p:spPr>
            <a:xfrm>
              <a:off x="0" y="228600"/>
              <a:ext cx="1680297" cy="1799166"/>
            </a:xfrm>
            <a:prstGeom prst="rect">
              <a:avLst/>
            </a:prstGeom>
          </p:spPr>
          <p:txBody>
            <a:bodyPr lIns="0" tIns="0" rIns="0" bIns="0" rtlCol="0" anchor="t">
              <a:spAutoFit/>
            </a:bodyPr>
            <a:lstStyle/>
            <a:p>
              <a:pPr algn="l">
                <a:lnSpc>
                  <a:spcPts val="9699"/>
                </a:lnSpc>
              </a:pPr>
              <a:r>
                <a:rPr lang="en-US" sz="9999" b="1" spc="-599">
                  <a:solidFill>
                    <a:srgbClr val="A5F7FF"/>
                  </a:solidFill>
                  <a:latin typeface="Arial Unicode Bold"/>
                  <a:ea typeface="Arial Unicode Bold"/>
                  <a:cs typeface="Arial Unicode Bold"/>
                  <a:sym typeface="Arial Unicode Bold"/>
                </a:rPr>
                <a:t>04</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39541" y="-769665"/>
            <a:ext cx="12557403" cy="125574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860095">
            <a:off x="2667698" y="-1061505"/>
            <a:ext cx="22982338" cy="22982338"/>
          </a:xfrm>
          <a:custGeom>
            <a:avLst/>
            <a:gdLst/>
            <a:ahLst/>
            <a:cxnLst/>
            <a:rect l="l" t="t" r="r" b="b"/>
            <a:pathLst>
              <a:path w="22982338" h="22982338">
                <a:moveTo>
                  <a:pt x="0" y="0"/>
                </a:moveTo>
                <a:lnTo>
                  <a:pt x="22982339" y="0"/>
                </a:lnTo>
                <a:lnTo>
                  <a:pt x="22982339" y="22982338"/>
                </a:lnTo>
                <a:lnTo>
                  <a:pt x="0" y="2298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967198" y="-4968782"/>
            <a:ext cx="19567265" cy="20224564"/>
          </a:xfrm>
          <a:custGeom>
            <a:avLst/>
            <a:gdLst/>
            <a:ahLst/>
            <a:cxnLst/>
            <a:rect l="l" t="t" r="r" b="b"/>
            <a:pathLst>
              <a:path w="19567265" h="20224564">
                <a:moveTo>
                  <a:pt x="0" y="0"/>
                </a:moveTo>
                <a:lnTo>
                  <a:pt x="19567265" y="0"/>
                </a:lnTo>
                <a:lnTo>
                  <a:pt x="19567265" y="20224564"/>
                </a:lnTo>
                <a:lnTo>
                  <a:pt x="0" y="20224564"/>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5847964" y="3369443"/>
            <a:ext cx="12897235" cy="1316322"/>
          </a:xfrm>
          <a:prstGeom prst="rect">
            <a:avLst/>
          </a:prstGeom>
        </p:spPr>
        <p:txBody>
          <a:bodyPr wrap="square" lIns="0" tIns="0" rIns="0" bIns="0" rtlCol="0" anchor="t">
            <a:spAutoFit/>
          </a:bodyPr>
          <a:lstStyle/>
          <a:p>
            <a:pPr algn="l">
              <a:lnSpc>
                <a:spcPts val="10023"/>
              </a:lnSpc>
            </a:pPr>
            <a:r>
              <a:rPr lang="en-US" sz="11390" b="1" spc="-341">
                <a:solidFill>
                  <a:srgbClr val="FFFFFF"/>
                </a:solidFill>
                <a:latin typeface="Arial Unicode Bold"/>
                <a:ea typeface="Arial Unicode Bold"/>
                <a:cs typeface="Arial Unicode Bold"/>
                <a:sym typeface="Arial Unicode Bold"/>
              </a:rPr>
              <a:t>Tích hợp Python</a:t>
            </a:r>
          </a:p>
        </p:txBody>
      </p:sp>
      <p:sp>
        <p:nvSpPr>
          <p:cNvPr id="8" name="TextBox 8"/>
          <p:cNvSpPr txBox="1"/>
          <p:nvPr/>
        </p:nvSpPr>
        <p:spPr>
          <a:xfrm>
            <a:off x="5847965" y="4961577"/>
            <a:ext cx="10457822" cy="914400"/>
          </a:xfrm>
          <a:prstGeom prst="rect">
            <a:avLst/>
          </a:prstGeom>
        </p:spPr>
        <p:txBody>
          <a:bodyPr lIns="0" tIns="0" rIns="0" bIns="0" rtlCol="0" anchor="t">
            <a:spAutoFit/>
          </a:bodyPr>
          <a:lstStyle/>
          <a:p>
            <a:pPr algn="just">
              <a:lnSpc>
                <a:spcPts val="3600"/>
              </a:lnSpc>
            </a:pPr>
            <a:r>
              <a:rPr lang="en-US" sz="3000" spc="-89">
                <a:solidFill>
                  <a:srgbClr val="FFFFFF"/>
                </a:solidFill>
                <a:latin typeface="Montserrat"/>
                <a:ea typeface="Montserrat"/>
                <a:cs typeface="Montserrat"/>
                <a:sym typeface="Montserrat"/>
              </a:rPr>
              <a:t>Giới thiệu API Python cho Delta Lake, cung cấp các hướng dẫn về cài đặt và cách sử dụng để thao tác dữ liệu</a:t>
            </a:r>
          </a:p>
        </p:txBody>
      </p:sp>
      <p:sp>
        <p:nvSpPr>
          <p:cNvPr id="9" name="TextBox 9"/>
          <p:cNvSpPr txBox="1"/>
          <p:nvPr/>
        </p:nvSpPr>
        <p:spPr>
          <a:xfrm>
            <a:off x="2187600" y="3381347"/>
            <a:ext cx="3660365" cy="2799430"/>
          </a:xfrm>
          <a:prstGeom prst="rect">
            <a:avLst/>
          </a:prstGeom>
        </p:spPr>
        <p:txBody>
          <a:bodyPr lIns="0" tIns="0" rIns="0" bIns="0" rtlCol="0" anchor="t">
            <a:spAutoFit/>
          </a:bodyPr>
          <a:lstStyle/>
          <a:p>
            <a:pPr algn="l">
              <a:lnSpc>
                <a:spcPts val="20263"/>
              </a:lnSpc>
            </a:pPr>
            <a:r>
              <a:rPr lang="en-US" sz="23026" b="1" spc="-1450">
                <a:solidFill>
                  <a:srgbClr val="FFFFFF"/>
                </a:solidFill>
                <a:latin typeface="Arial Unicode Bold"/>
                <a:ea typeface="Arial Unicode Bold"/>
                <a:cs typeface="Arial Unicode Bold"/>
                <a:sym typeface="Arial Unicode Bold"/>
              </a:rPr>
              <a:t>01</a:t>
            </a:r>
          </a:p>
        </p:txBody>
      </p:sp>
      <p:sp>
        <p:nvSpPr>
          <p:cNvPr id="10" name="TextBox 10"/>
          <p:cNvSpPr txBox="1"/>
          <p:nvPr/>
        </p:nvSpPr>
        <p:spPr>
          <a:xfrm>
            <a:off x="1028700" y="9324975"/>
            <a:ext cx="12924207" cy="233680"/>
          </a:xfrm>
          <a:prstGeom prst="rect">
            <a:avLst/>
          </a:prstGeom>
        </p:spPr>
        <p:txBody>
          <a:bodyPr lIns="0" tIns="0" rIns="0" bIns="0" rtlCol="0" anchor="t">
            <a:spAutoFit/>
          </a:bodyPr>
          <a:lstStyle/>
          <a:p>
            <a:pPr algn="l">
              <a:lnSpc>
                <a:spcPts val="1760"/>
              </a:lnSpc>
            </a:pPr>
            <a:r>
              <a:rPr lang="en-US" sz="2000" i="1">
                <a:solidFill>
                  <a:srgbClr val="FFFFFF"/>
                </a:solidFill>
                <a:latin typeface="Montserrat Italics"/>
                <a:ea typeface="Montserrat Italics"/>
                <a:cs typeface="Montserrat Italics"/>
                <a:sym typeface="Montserrat Italics"/>
              </a:rPr>
              <a:t>Delta Lake The Definitive Guide, chapter 6 Building Native Applications with Delta Lake, page 116</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grpSp>
        <p:nvGrpSpPr>
          <p:cNvPr id="2" name="Group 2"/>
          <p:cNvGrpSpPr/>
          <p:nvPr/>
        </p:nvGrpSpPr>
        <p:grpSpPr>
          <a:xfrm rot="10579286">
            <a:off x="-1201766" y="-2415307"/>
            <a:ext cx="15588754" cy="1558875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860095">
            <a:off x="2667698" y="-1061505"/>
            <a:ext cx="22982338" cy="22982338"/>
          </a:xfrm>
          <a:custGeom>
            <a:avLst/>
            <a:gdLst/>
            <a:ahLst/>
            <a:cxnLst/>
            <a:rect l="l" t="t" r="r" b="b"/>
            <a:pathLst>
              <a:path w="22982338" h="22982338">
                <a:moveTo>
                  <a:pt x="0" y="0"/>
                </a:moveTo>
                <a:lnTo>
                  <a:pt x="22982339" y="0"/>
                </a:lnTo>
                <a:lnTo>
                  <a:pt x="22982339" y="22982338"/>
                </a:lnTo>
                <a:lnTo>
                  <a:pt x="0" y="2298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245735" y="-5586365"/>
            <a:ext cx="19567265" cy="20224564"/>
          </a:xfrm>
          <a:custGeom>
            <a:avLst/>
            <a:gdLst/>
            <a:ahLst/>
            <a:cxnLst/>
            <a:rect l="l" t="t" r="r" b="b"/>
            <a:pathLst>
              <a:path w="19567265" h="20224564">
                <a:moveTo>
                  <a:pt x="0" y="0"/>
                </a:moveTo>
                <a:lnTo>
                  <a:pt x="19567265" y="0"/>
                </a:lnTo>
                <a:lnTo>
                  <a:pt x="19567265" y="20224564"/>
                </a:lnTo>
                <a:lnTo>
                  <a:pt x="0" y="20224564"/>
                </a:lnTo>
                <a:lnTo>
                  <a:pt x="0" y="0"/>
                </a:lnTo>
                <a:close/>
              </a:path>
            </a:pathLst>
          </a:custGeom>
          <a:blipFill>
            <a:blip r:embed="rId4"/>
            <a:stretch>
              <a:fillRect/>
            </a:stretch>
          </a:blipFill>
        </p:spPr>
        <p:txBody>
          <a:bodyPr/>
          <a:lstStyle/>
          <a:p>
            <a:endParaRPr lang="en-US"/>
          </a:p>
        </p:txBody>
      </p:sp>
      <p:sp>
        <p:nvSpPr>
          <p:cNvPr id="7" name="Freeform 7"/>
          <p:cNvSpPr/>
          <p:nvPr/>
        </p:nvSpPr>
        <p:spPr>
          <a:xfrm>
            <a:off x="1866236" y="5941651"/>
            <a:ext cx="2190678" cy="2190678"/>
          </a:xfrm>
          <a:custGeom>
            <a:avLst/>
            <a:gdLst/>
            <a:ahLst/>
            <a:cxnLst/>
            <a:rect l="l" t="t" r="r" b="b"/>
            <a:pathLst>
              <a:path w="2190678" h="2190678">
                <a:moveTo>
                  <a:pt x="0" y="0"/>
                </a:moveTo>
                <a:lnTo>
                  <a:pt x="2190678" y="0"/>
                </a:lnTo>
                <a:lnTo>
                  <a:pt x="2190678" y="2190678"/>
                </a:lnTo>
                <a:lnTo>
                  <a:pt x="0" y="2190678"/>
                </a:lnTo>
                <a:lnTo>
                  <a:pt x="0" y="0"/>
                </a:lnTo>
                <a:close/>
              </a:path>
            </a:pathLst>
          </a:custGeom>
          <a:blipFill>
            <a:blip r:embed="rId5"/>
            <a:stretch>
              <a:fillRect/>
            </a:stretch>
          </a:blipFill>
        </p:spPr>
        <p:txBody>
          <a:bodyPr/>
          <a:lstStyle/>
          <a:p>
            <a:endParaRPr lang="en-US"/>
          </a:p>
        </p:txBody>
      </p:sp>
      <p:sp>
        <p:nvSpPr>
          <p:cNvPr id="8" name="Freeform 8"/>
          <p:cNvSpPr/>
          <p:nvPr/>
        </p:nvSpPr>
        <p:spPr>
          <a:xfrm>
            <a:off x="6483918" y="3743688"/>
            <a:ext cx="1032247" cy="1032247"/>
          </a:xfrm>
          <a:custGeom>
            <a:avLst/>
            <a:gdLst/>
            <a:ahLst/>
            <a:cxnLst/>
            <a:rect l="l" t="t" r="r" b="b"/>
            <a:pathLst>
              <a:path w="1032247" h="1032247">
                <a:moveTo>
                  <a:pt x="0" y="0"/>
                </a:moveTo>
                <a:lnTo>
                  <a:pt x="1032248" y="0"/>
                </a:lnTo>
                <a:lnTo>
                  <a:pt x="1032248" y="1032248"/>
                </a:lnTo>
                <a:lnTo>
                  <a:pt x="0" y="1032248"/>
                </a:lnTo>
                <a:lnTo>
                  <a:pt x="0" y="0"/>
                </a:lnTo>
                <a:close/>
              </a:path>
            </a:pathLst>
          </a:custGeom>
          <a:blipFill>
            <a:blip r:embed="rId5"/>
            <a:stretch>
              <a:fillRect/>
            </a:stretch>
          </a:blipFill>
        </p:spPr>
        <p:txBody>
          <a:bodyPr/>
          <a:lstStyle/>
          <a:p>
            <a:endParaRPr lang="en-US"/>
          </a:p>
        </p:txBody>
      </p:sp>
      <p:sp>
        <p:nvSpPr>
          <p:cNvPr id="9" name="Freeform 9"/>
          <p:cNvSpPr/>
          <p:nvPr/>
        </p:nvSpPr>
        <p:spPr>
          <a:xfrm>
            <a:off x="10190219" y="5593032"/>
            <a:ext cx="1431539" cy="1431539"/>
          </a:xfrm>
          <a:custGeom>
            <a:avLst/>
            <a:gdLst/>
            <a:ahLst/>
            <a:cxnLst/>
            <a:rect l="l" t="t" r="r" b="b"/>
            <a:pathLst>
              <a:path w="1431539" h="1431539">
                <a:moveTo>
                  <a:pt x="0" y="0"/>
                </a:moveTo>
                <a:lnTo>
                  <a:pt x="1431539" y="0"/>
                </a:lnTo>
                <a:lnTo>
                  <a:pt x="1431539" y="1431539"/>
                </a:lnTo>
                <a:lnTo>
                  <a:pt x="0" y="1431539"/>
                </a:lnTo>
                <a:lnTo>
                  <a:pt x="0" y="0"/>
                </a:lnTo>
                <a:close/>
              </a:path>
            </a:pathLst>
          </a:custGeom>
          <a:blipFill>
            <a:blip r:embed="rId5"/>
            <a:stretch>
              <a:fillRect/>
            </a:stretch>
          </a:blipFill>
        </p:spPr>
        <p:txBody>
          <a:bodyPr/>
          <a:lstStyle/>
          <a:p>
            <a:endParaRPr lang="en-US"/>
          </a:p>
        </p:txBody>
      </p:sp>
      <p:sp>
        <p:nvSpPr>
          <p:cNvPr id="10" name="Freeform 10"/>
          <p:cNvSpPr/>
          <p:nvPr/>
        </p:nvSpPr>
        <p:spPr>
          <a:xfrm>
            <a:off x="12750830" y="2721902"/>
            <a:ext cx="1212464" cy="1212464"/>
          </a:xfrm>
          <a:custGeom>
            <a:avLst/>
            <a:gdLst/>
            <a:ahLst/>
            <a:cxnLst/>
            <a:rect l="l" t="t" r="r" b="b"/>
            <a:pathLst>
              <a:path w="1212464" h="1212464">
                <a:moveTo>
                  <a:pt x="0" y="0"/>
                </a:moveTo>
                <a:lnTo>
                  <a:pt x="1212464" y="0"/>
                </a:lnTo>
                <a:lnTo>
                  <a:pt x="1212464" y="1212464"/>
                </a:lnTo>
                <a:lnTo>
                  <a:pt x="0" y="1212464"/>
                </a:lnTo>
                <a:lnTo>
                  <a:pt x="0" y="0"/>
                </a:lnTo>
                <a:close/>
              </a:path>
            </a:pathLst>
          </a:custGeom>
          <a:blipFill>
            <a:blip r:embed="rId5"/>
            <a:stretch>
              <a:fillRect/>
            </a:stretch>
          </a:blipFill>
        </p:spPr>
        <p:txBody>
          <a:bodyPr/>
          <a:lstStyle/>
          <a:p>
            <a:endParaRPr lang="en-US"/>
          </a:p>
        </p:txBody>
      </p:sp>
      <p:grpSp>
        <p:nvGrpSpPr>
          <p:cNvPr id="11" name="Group 11"/>
          <p:cNvGrpSpPr/>
          <p:nvPr/>
        </p:nvGrpSpPr>
        <p:grpSpPr>
          <a:xfrm>
            <a:off x="16444035" y="-719481"/>
            <a:ext cx="2288232" cy="2288232"/>
            <a:chOff x="0" y="0"/>
            <a:chExt cx="3050976" cy="3050976"/>
          </a:xfrm>
        </p:grpSpPr>
        <p:grpSp>
          <p:nvGrpSpPr>
            <p:cNvPr id="12" name="Group 12"/>
            <p:cNvGrpSpPr/>
            <p:nvPr/>
          </p:nvGrpSpPr>
          <p:grpSpPr>
            <a:xfrm>
              <a:off x="381372" y="381372"/>
              <a:ext cx="2288232" cy="22882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AB7E4"/>
              </a:solidFill>
            </p:spPr>
            <p:txBody>
              <a:bodyPr/>
              <a:lstStyle/>
              <a:p>
                <a:endParaRPr lang="en-US"/>
              </a:p>
            </p:txBody>
          </p:sp>
          <p:sp>
            <p:nvSpPr>
              <p:cNvPr id="14" name="TextBox 14"/>
              <p:cNvSpPr txBox="1"/>
              <p:nvPr/>
            </p:nvSpPr>
            <p:spPr>
              <a:xfrm>
                <a:off x="76200" y="66675"/>
                <a:ext cx="660400" cy="669925"/>
              </a:xfrm>
              <a:prstGeom prst="rect">
                <a:avLst/>
              </a:prstGeom>
            </p:spPr>
            <p:txBody>
              <a:bodyPr lIns="31180" tIns="31180" rIns="31180" bIns="31180" rtlCol="0" anchor="ctr"/>
              <a:lstStyle/>
              <a:p>
                <a:pPr algn="ctr">
                  <a:lnSpc>
                    <a:spcPts val="1479"/>
                  </a:lnSpc>
                  <a:spcBef>
                    <a:spcPct val="0"/>
                  </a:spcBef>
                </a:pPr>
                <a:endParaRPr/>
              </a:p>
            </p:txBody>
          </p:sp>
        </p:grpSp>
        <p:sp>
          <p:nvSpPr>
            <p:cNvPr id="15" name="Freeform 15"/>
            <p:cNvSpPr/>
            <p:nvPr/>
          </p:nvSpPr>
          <p:spPr>
            <a:xfrm>
              <a:off x="0" y="0"/>
              <a:ext cx="3050976" cy="3050976"/>
            </a:xfrm>
            <a:custGeom>
              <a:avLst/>
              <a:gdLst/>
              <a:ahLst/>
              <a:cxnLst/>
              <a:rect l="l" t="t" r="r" b="b"/>
              <a:pathLst>
                <a:path w="3050976" h="3050976">
                  <a:moveTo>
                    <a:pt x="0" y="0"/>
                  </a:moveTo>
                  <a:lnTo>
                    <a:pt x="3050976" y="0"/>
                  </a:lnTo>
                  <a:lnTo>
                    <a:pt x="3050976" y="3050976"/>
                  </a:lnTo>
                  <a:lnTo>
                    <a:pt x="0" y="30509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6" name="Group 16"/>
          <p:cNvGrpSpPr/>
          <p:nvPr/>
        </p:nvGrpSpPr>
        <p:grpSpPr>
          <a:xfrm>
            <a:off x="-166" y="1559672"/>
            <a:ext cx="18735316" cy="7436324"/>
            <a:chOff x="0" y="0"/>
            <a:chExt cx="24980421" cy="9915099"/>
          </a:xfrm>
        </p:grpSpPr>
        <p:grpSp>
          <p:nvGrpSpPr>
            <p:cNvPr id="17" name="Group 17"/>
            <p:cNvGrpSpPr/>
            <p:nvPr/>
          </p:nvGrpSpPr>
          <p:grpSpPr>
            <a:xfrm rot="6959995">
              <a:off x="5022331" y="9614639"/>
              <a:ext cx="255262" cy="258273"/>
              <a:chOff x="0" y="0"/>
              <a:chExt cx="621165" cy="628494"/>
            </a:xfrm>
          </p:grpSpPr>
          <p:sp>
            <p:nvSpPr>
              <p:cNvPr id="18" name="Freeform 18"/>
              <p:cNvSpPr/>
              <p:nvPr/>
            </p:nvSpPr>
            <p:spPr>
              <a:xfrm>
                <a:off x="0" y="0"/>
                <a:ext cx="621165" cy="628494"/>
              </a:xfrm>
              <a:custGeom>
                <a:avLst/>
                <a:gdLst/>
                <a:ahLst/>
                <a:cxnLst/>
                <a:rect l="l" t="t" r="r" b="b"/>
                <a:pathLst>
                  <a:path w="621165" h="628494">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txBody>
              <a:bodyPr/>
              <a:lstStyle/>
              <a:p>
                <a:endParaRPr lang="en-US"/>
              </a:p>
            </p:txBody>
          </p:sp>
          <p:sp>
            <p:nvSpPr>
              <p:cNvPr id="19" name="TextBox 19"/>
              <p:cNvSpPr txBox="1"/>
              <p:nvPr/>
            </p:nvSpPr>
            <p:spPr>
              <a:xfrm>
                <a:off x="58234" y="30346"/>
                <a:ext cx="504697" cy="539226"/>
              </a:xfrm>
              <a:prstGeom prst="rect">
                <a:avLst/>
              </a:prstGeom>
            </p:spPr>
            <p:txBody>
              <a:bodyPr lIns="48981" tIns="48981" rIns="48981" bIns="48981" rtlCol="0" anchor="ctr"/>
              <a:lstStyle/>
              <a:p>
                <a:pPr algn="ctr">
                  <a:lnSpc>
                    <a:spcPts val="2141"/>
                  </a:lnSpc>
                </a:pPr>
                <a:endParaRPr/>
              </a:p>
            </p:txBody>
          </p:sp>
        </p:grpSp>
        <p:sp>
          <p:nvSpPr>
            <p:cNvPr id="20" name="AutoShape 20"/>
            <p:cNvSpPr/>
            <p:nvPr/>
          </p:nvSpPr>
          <p:spPr>
            <a:xfrm>
              <a:off x="3881913" y="7303091"/>
              <a:ext cx="1208759" cy="2326564"/>
            </a:xfrm>
            <a:prstGeom prst="line">
              <a:avLst/>
            </a:prstGeom>
            <a:ln w="25400" cap="flat">
              <a:solidFill>
                <a:srgbClr val="6AB7E4"/>
              </a:solidFill>
              <a:prstDash val="solid"/>
              <a:headEnd type="none" w="sm" len="sm"/>
              <a:tailEnd type="none" w="sm" len="sm"/>
            </a:ln>
          </p:spPr>
          <p:txBody>
            <a:bodyPr/>
            <a:lstStyle/>
            <a:p>
              <a:endParaRPr lang="en-US"/>
            </a:p>
          </p:txBody>
        </p:sp>
        <p:grpSp>
          <p:nvGrpSpPr>
            <p:cNvPr id="21" name="Group 21"/>
            <p:cNvGrpSpPr/>
            <p:nvPr/>
          </p:nvGrpSpPr>
          <p:grpSpPr>
            <a:xfrm rot="7185864">
              <a:off x="3831853" y="7254450"/>
              <a:ext cx="100119" cy="97281"/>
              <a:chOff x="0" y="0"/>
              <a:chExt cx="599881" cy="582879"/>
            </a:xfrm>
          </p:grpSpPr>
          <p:sp>
            <p:nvSpPr>
              <p:cNvPr id="22" name="Freeform 22"/>
              <p:cNvSpPr/>
              <p:nvPr/>
            </p:nvSpPr>
            <p:spPr>
              <a:xfrm>
                <a:off x="0" y="0"/>
                <a:ext cx="599881" cy="582879"/>
              </a:xfrm>
              <a:custGeom>
                <a:avLst/>
                <a:gdLst/>
                <a:ahLst/>
                <a:cxnLst/>
                <a:rect l="l" t="t" r="r" b="b"/>
                <a:pathLst>
                  <a:path w="599881" h="582879">
                    <a:moveTo>
                      <a:pt x="299941" y="0"/>
                    </a:moveTo>
                    <a:cubicBezTo>
                      <a:pt x="134288" y="0"/>
                      <a:pt x="0" y="130482"/>
                      <a:pt x="0" y="291439"/>
                    </a:cubicBezTo>
                    <a:cubicBezTo>
                      <a:pt x="0" y="452397"/>
                      <a:pt x="134288" y="582879"/>
                      <a:pt x="299941" y="582879"/>
                    </a:cubicBezTo>
                    <a:cubicBezTo>
                      <a:pt x="465593" y="582879"/>
                      <a:pt x="599881" y="452397"/>
                      <a:pt x="599881" y="291439"/>
                    </a:cubicBezTo>
                    <a:cubicBezTo>
                      <a:pt x="599881" y="130482"/>
                      <a:pt x="465593" y="0"/>
                      <a:pt x="299941" y="0"/>
                    </a:cubicBezTo>
                    <a:close/>
                  </a:path>
                </a:pathLst>
              </a:custGeom>
              <a:solidFill>
                <a:srgbClr val="6AB7E4"/>
              </a:solidFill>
            </p:spPr>
            <p:txBody>
              <a:bodyPr/>
              <a:lstStyle/>
              <a:p>
                <a:endParaRPr lang="en-US"/>
              </a:p>
            </p:txBody>
          </p:sp>
          <p:sp>
            <p:nvSpPr>
              <p:cNvPr id="23" name="TextBox 23"/>
              <p:cNvSpPr txBox="1"/>
              <p:nvPr/>
            </p:nvSpPr>
            <p:spPr>
              <a:xfrm>
                <a:off x="56239" y="26070"/>
                <a:ext cx="487404" cy="502164"/>
              </a:xfrm>
              <a:prstGeom prst="rect">
                <a:avLst/>
              </a:prstGeom>
            </p:spPr>
            <p:txBody>
              <a:bodyPr lIns="48981" tIns="48981" rIns="48981" bIns="48981" rtlCol="0" anchor="ctr"/>
              <a:lstStyle/>
              <a:p>
                <a:pPr algn="ctr">
                  <a:lnSpc>
                    <a:spcPts val="2141"/>
                  </a:lnSpc>
                </a:pPr>
                <a:endParaRPr/>
              </a:p>
            </p:txBody>
          </p:sp>
        </p:grpSp>
        <p:grpSp>
          <p:nvGrpSpPr>
            <p:cNvPr id="24" name="Group 24"/>
            <p:cNvGrpSpPr/>
            <p:nvPr/>
          </p:nvGrpSpPr>
          <p:grpSpPr>
            <a:xfrm rot="-497588">
              <a:off x="8517815" y="1620689"/>
              <a:ext cx="255262" cy="258273"/>
              <a:chOff x="0" y="0"/>
              <a:chExt cx="621165" cy="628494"/>
            </a:xfrm>
          </p:grpSpPr>
          <p:sp>
            <p:nvSpPr>
              <p:cNvPr id="25" name="Freeform 25"/>
              <p:cNvSpPr/>
              <p:nvPr/>
            </p:nvSpPr>
            <p:spPr>
              <a:xfrm>
                <a:off x="0" y="0"/>
                <a:ext cx="621165" cy="628494"/>
              </a:xfrm>
              <a:custGeom>
                <a:avLst/>
                <a:gdLst/>
                <a:ahLst/>
                <a:cxnLst/>
                <a:rect l="l" t="t" r="r" b="b"/>
                <a:pathLst>
                  <a:path w="621165" h="628494">
                    <a:moveTo>
                      <a:pt x="310583" y="0"/>
                    </a:moveTo>
                    <a:cubicBezTo>
                      <a:pt x="139053" y="0"/>
                      <a:pt x="0" y="140693"/>
                      <a:pt x="0" y="314247"/>
                    </a:cubicBezTo>
                    <a:cubicBezTo>
                      <a:pt x="0" y="487801"/>
                      <a:pt x="139053" y="628494"/>
                      <a:pt x="310583" y="628494"/>
                    </a:cubicBezTo>
                    <a:cubicBezTo>
                      <a:pt x="482113" y="628494"/>
                      <a:pt x="621165" y="487801"/>
                      <a:pt x="621165" y="314247"/>
                    </a:cubicBezTo>
                    <a:cubicBezTo>
                      <a:pt x="621165" y="140693"/>
                      <a:pt x="482113" y="0"/>
                      <a:pt x="310583" y="0"/>
                    </a:cubicBezTo>
                    <a:close/>
                  </a:path>
                </a:pathLst>
              </a:custGeom>
              <a:solidFill>
                <a:srgbClr val="1EFFFF"/>
              </a:solidFill>
            </p:spPr>
            <p:txBody>
              <a:bodyPr/>
              <a:lstStyle/>
              <a:p>
                <a:endParaRPr lang="en-US"/>
              </a:p>
            </p:txBody>
          </p:sp>
          <p:sp>
            <p:nvSpPr>
              <p:cNvPr id="26" name="TextBox 26"/>
              <p:cNvSpPr txBox="1"/>
              <p:nvPr/>
            </p:nvSpPr>
            <p:spPr>
              <a:xfrm>
                <a:off x="58234" y="30346"/>
                <a:ext cx="504697" cy="539226"/>
              </a:xfrm>
              <a:prstGeom prst="rect">
                <a:avLst/>
              </a:prstGeom>
            </p:spPr>
            <p:txBody>
              <a:bodyPr lIns="48981" tIns="48981" rIns="48981" bIns="48981" rtlCol="0" anchor="ctr"/>
              <a:lstStyle/>
              <a:p>
                <a:pPr algn="ctr">
                  <a:lnSpc>
                    <a:spcPts val="2141"/>
                  </a:lnSpc>
                </a:pPr>
                <a:endParaRPr/>
              </a:p>
            </p:txBody>
          </p:sp>
        </p:grpSp>
        <p:sp>
          <p:nvSpPr>
            <p:cNvPr id="27" name="AutoShape 27"/>
            <p:cNvSpPr/>
            <p:nvPr/>
          </p:nvSpPr>
          <p:spPr>
            <a:xfrm flipH="1" flipV="1">
              <a:off x="8664072" y="1877612"/>
              <a:ext cx="731148" cy="1646479"/>
            </a:xfrm>
            <a:prstGeom prst="line">
              <a:avLst/>
            </a:prstGeom>
            <a:ln w="25400" cap="flat">
              <a:solidFill>
                <a:srgbClr val="6AB7E4"/>
              </a:solidFill>
              <a:prstDash val="solid"/>
              <a:headEnd type="none" w="sm" len="sm"/>
              <a:tailEnd type="none" w="sm" len="sm"/>
            </a:ln>
          </p:spPr>
          <p:txBody>
            <a:bodyPr/>
            <a:lstStyle/>
            <a:p>
              <a:endParaRPr lang="en-US"/>
            </a:p>
          </p:txBody>
        </p:sp>
        <p:grpSp>
          <p:nvGrpSpPr>
            <p:cNvPr id="28" name="Group 28"/>
            <p:cNvGrpSpPr/>
            <p:nvPr/>
          </p:nvGrpSpPr>
          <p:grpSpPr>
            <a:xfrm rot="-352649">
              <a:off x="9357869" y="3521812"/>
              <a:ext cx="105175" cy="73182"/>
              <a:chOff x="0" y="0"/>
              <a:chExt cx="630175" cy="438483"/>
            </a:xfrm>
          </p:grpSpPr>
          <p:sp>
            <p:nvSpPr>
              <p:cNvPr id="29" name="Freeform 29"/>
              <p:cNvSpPr/>
              <p:nvPr/>
            </p:nvSpPr>
            <p:spPr>
              <a:xfrm>
                <a:off x="0" y="0"/>
                <a:ext cx="630175" cy="438483"/>
              </a:xfrm>
              <a:custGeom>
                <a:avLst/>
                <a:gdLst/>
                <a:ahLst/>
                <a:cxnLst/>
                <a:rect l="l" t="t" r="r" b="b"/>
                <a:pathLst>
                  <a:path w="630175" h="438483">
                    <a:moveTo>
                      <a:pt x="315088" y="0"/>
                    </a:moveTo>
                    <a:cubicBezTo>
                      <a:pt x="141070" y="0"/>
                      <a:pt x="0" y="98158"/>
                      <a:pt x="0" y="219241"/>
                    </a:cubicBezTo>
                    <a:cubicBezTo>
                      <a:pt x="0" y="340325"/>
                      <a:pt x="141070" y="438483"/>
                      <a:pt x="315088" y="438483"/>
                    </a:cubicBezTo>
                    <a:cubicBezTo>
                      <a:pt x="489106" y="438483"/>
                      <a:pt x="630175" y="340325"/>
                      <a:pt x="630175" y="219241"/>
                    </a:cubicBezTo>
                    <a:cubicBezTo>
                      <a:pt x="630175" y="98158"/>
                      <a:pt x="489106" y="0"/>
                      <a:pt x="315088" y="0"/>
                    </a:cubicBezTo>
                    <a:close/>
                  </a:path>
                </a:pathLst>
              </a:custGeom>
              <a:solidFill>
                <a:srgbClr val="6AB7E4"/>
              </a:solidFill>
            </p:spPr>
            <p:txBody>
              <a:bodyPr/>
              <a:lstStyle/>
              <a:p>
                <a:endParaRPr lang="en-US"/>
              </a:p>
            </p:txBody>
          </p:sp>
          <p:sp>
            <p:nvSpPr>
              <p:cNvPr id="30" name="TextBox 30"/>
              <p:cNvSpPr txBox="1"/>
              <p:nvPr/>
            </p:nvSpPr>
            <p:spPr>
              <a:xfrm>
                <a:off x="59079" y="12533"/>
                <a:ext cx="512017" cy="384842"/>
              </a:xfrm>
              <a:prstGeom prst="rect">
                <a:avLst/>
              </a:prstGeom>
            </p:spPr>
            <p:txBody>
              <a:bodyPr lIns="48981" tIns="48981" rIns="48981" bIns="48981" rtlCol="0" anchor="ctr"/>
              <a:lstStyle/>
              <a:p>
                <a:pPr algn="ctr">
                  <a:lnSpc>
                    <a:spcPts val="2141"/>
                  </a:lnSpc>
                </a:pPr>
                <a:endParaRPr/>
              </a:p>
            </p:txBody>
          </p:sp>
        </p:grpSp>
        <p:grpSp>
          <p:nvGrpSpPr>
            <p:cNvPr id="31" name="Group 31"/>
            <p:cNvGrpSpPr/>
            <p:nvPr/>
          </p:nvGrpSpPr>
          <p:grpSpPr>
            <a:xfrm rot="8619299">
              <a:off x="15415790" y="8308987"/>
              <a:ext cx="263063" cy="264192"/>
              <a:chOff x="0" y="0"/>
              <a:chExt cx="640149" cy="642896"/>
            </a:xfrm>
          </p:grpSpPr>
          <p:sp>
            <p:nvSpPr>
              <p:cNvPr id="32" name="Freeform 32"/>
              <p:cNvSpPr/>
              <p:nvPr/>
            </p:nvSpPr>
            <p:spPr>
              <a:xfrm>
                <a:off x="0" y="0"/>
                <a:ext cx="640149" cy="642896"/>
              </a:xfrm>
              <a:custGeom>
                <a:avLst/>
                <a:gdLst/>
                <a:ahLst/>
                <a:cxnLst/>
                <a:rect l="l" t="t" r="r" b="b"/>
                <a:pathLst>
                  <a:path w="640149" h="642896">
                    <a:moveTo>
                      <a:pt x="320075" y="0"/>
                    </a:moveTo>
                    <a:cubicBezTo>
                      <a:pt x="143302" y="0"/>
                      <a:pt x="0" y="143917"/>
                      <a:pt x="0" y="321448"/>
                    </a:cubicBezTo>
                    <a:cubicBezTo>
                      <a:pt x="0" y="498979"/>
                      <a:pt x="143302" y="642896"/>
                      <a:pt x="320075" y="642896"/>
                    </a:cubicBezTo>
                    <a:cubicBezTo>
                      <a:pt x="496847" y="642896"/>
                      <a:pt x="640149" y="498979"/>
                      <a:pt x="640149" y="321448"/>
                    </a:cubicBezTo>
                    <a:cubicBezTo>
                      <a:pt x="640149" y="143917"/>
                      <a:pt x="496847" y="0"/>
                      <a:pt x="320075" y="0"/>
                    </a:cubicBezTo>
                    <a:close/>
                  </a:path>
                </a:pathLst>
              </a:custGeom>
              <a:solidFill>
                <a:srgbClr val="000000">
                  <a:alpha val="0"/>
                </a:srgbClr>
              </a:solidFill>
              <a:ln w="19050" cap="sq">
                <a:solidFill>
                  <a:srgbClr val="6AB7E4"/>
                </a:solidFill>
                <a:prstDash val="solid"/>
                <a:miter/>
              </a:ln>
            </p:spPr>
            <p:txBody>
              <a:bodyPr/>
              <a:lstStyle/>
              <a:p>
                <a:endParaRPr lang="en-US"/>
              </a:p>
            </p:txBody>
          </p:sp>
          <p:sp>
            <p:nvSpPr>
              <p:cNvPr id="33" name="TextBox 33"/>
              <p:cNvSpPr txBox="1"/>
              <p:nvPr/>
            </p:nvSpPr>
            <p:spPr>
              <a:xfrm>
                <a:off x="60014" y="31697"/>
                <a:ext cx="520121" cy="550928"/>
              </a:xfrm>
              <a:prstGeom prst="rect">
                <a:avLst/>
              </a:prstGeom>
            </p:spPr>
            <p:txBody>
              <a:bodyPr lIns="48981" tIns="48981" rIns="48981" bIns="48981" rtlCol="0" anchor="ctr"/>
              <a:lstStyle/>
              <a:p>
                <a:pPr algn="ctr">
                  <a:lnSpc>
                    <a:spcPts val="2141"/>
                  </a:lnSpc>
                </a:pPr>
                <a:endParaRPr/>
              </a:p>
            </p:txBody>
          </p:sp>
        </p:grpSp>
        <p:sp>
          <p:nvSpPr>
            <p:cNvPr id="34" name="AutoShape 34"/>
            <p:cNvSpPr/>
            <p:nvPr/>
          </p:nvSpPr>
          <p:spPr>
            <a:xfrm>
              <a:off x="14495751" y="6383314"/>
              <a:ext cx="973285" cy="1951370"/>
            </a:xfrm>
            <a:prstGeom prst="line">
              <a:avLst/>
            </a:prstGeom>
            <a:ln w="25400" cap="flat">
              <a:solidFill>
                <a:srgbClr val="6AB7E4"/>
              </a:solidFill>
              <a:prstDash val="solid"/>
              <a:headEnd type="none" w="sm" len="sm"/>
              <a:tailEnd type="none" w="sm" len="sm"/>
            </a:ln>
          </p:spPr>
          <p:txBody>
            <a:bodyPr/>
            <a:lstStyle/>
            <a:p>
              <a:endParaRPr lang="en-US"/>
            </a:p>
          </p:txBody>
        </p:sp>
        <p:grpSp>
          <p:nvGrpSpPr>
            <p:cNvPr id="35" name="Group 35"/>
            <p:cNvGrpSpPr/>
            <p:nvPr/>
          </p:nvGrpSpPr>
          <p:grpSpPr>
            <a:xfrm rot="7185864">
              <a:off x="14423442" y="6288955"/>
              <a:ext cx="100119" cy="99500"/>
              <a:chOff x="0" y="0"/>
              <a:chExt cx="599881" cy="596172"/>
            </a:xfrm>
          </p:grpSpPr>
          <p:sp>
            <p:nvSpPr>
              <p:cNvPr id="36" name="Freeform 36"/>
              <p:cNvSpPr/>
              <p:nvPr/>
            </p:nvSpPr>
            <p:spPr>
              <a:xfrm>
                <a:off x="0" y="0"/>
                <a:ext cx="599881" cy="596172"/>
              </a:xfrm>
              <a:custGeom>
                <a:avLst/>
                <a:gdLst/>
                <a:ahLst/>
                <a:cxnLst/>
                <a:rect l="l" t="t" r="r" b="b"/>
                <a:pathLst>
                  <a:path w="599881" h="596172">
                    <a:moveTo>
                      <a:pt x="299941" y="0"/>
                    </a:moveTo>
                    <a:cubicBezTo>
                      <a:pt x="134288" y="0"/>
                      <a:pt x="0" y="133458"/>
                      <a:pt x="0" y="298086"/>
                    </a:cubicBezTo>
                    <a:cubicBezTo>
                      <a:pt x="0" y="462714"/>
                      <a:pt x="134288" y="596172"/>
                      <a:pt x="299941" y="596172"/>
                    </a:cubicBezTo>
                    <a:cubicBezTo>
                      <a:pt x="465593" y="596172"/>
                      <a:pt x="599881" y="462714"/>
                      <a:pt x="599881" y="298086"/>
                    </a:cubicBezTo>
                    <a:cubicBezTo>
                      <a:pt x="599881" y="133458"/>
                      <a:pt x="465593" y="0"/>
                      <a:pt x="299941" y="0"/>
                    </a:cubicBezTo>
                    <a:close/>
                  </a:path>
                </a:pathLst>
              </a:custGeom>
              <a:solidFill>
                <a:srgbClr val="6AB7E4"/>
              </a:solidFill>
            </p:spPr>
            <p:txBody>
              <a:bodyPr/>
              <a:lstStyle/>
              <a:p>
                <a:endParaRPr lang="en-US"/>
              </a:p>
            </p:txBody>
          </p:sp>
          <p:sp>
            <p:nvSpPr>
              <p:cNvPr id="37" name="TextBox 37"/>
              <p:cNvSpPr txBox="1"/>
              <p:nvPr/>
            </p:nvSpPr>
            <p:spPr>
              <a:xfrm>
                <a:off x="56239" y="27316"/>
                <a:ext cx="487404" cy="512965"/>
              </a:xfrm>
              <a:prstGeom prst="rect">
                <a:avLst/>
              </a:prstGeom>
            </p:spPr>
            <p:txBody>
              <a:bodyPr lIns="48981" tIns="48981" rIns="48981" bIns="48981" rtlCol="0" anchor="ctr"/>
              <a:lstStyle/>
              <a:p>
                <a:pPr algn="ctr">
                  <a:lnSpc>
                    <a:spcPts val="2141"/>
                  </a:lnSpc>
                </a:pPr>
                <a:endParaRPr/>
              </a:p>
            </p:txBody>
          </p:sp>
        </p:grpSp>
        <p:sp>
          <p:nvSpPr>
            <p:cNvPr id="38" name="AutoShape 38"/>
            <p:cNvSpPr/>
            <p:nvPr/>
          </p:nvSpPr>
          <p:spPr>
            <a:xfrm flipH="1" flipV="1">
              <a:off x="17541054" y="1107160"/>
              <a:ext cx="176463" cy="1172106"/>
            </a:xfrm>
            <a:prstGeom prst="line">
              <a:avLst/>
            </a:prstGeom>
            <a:ln w="25400" cap="flat">
              <a:solidFill>
                <a:srgbClr val="6AB7E4"/>
              </a:solidFill>
              <a:prstDash val="solid"/>
              <a:headEnd type="none" w="sm" len="sm"/>
              <a:tailEnd type="none" w="sm" len="sm"/>
            </a:ln>
          </p:spPr>
          <p:txBody>
            <a:bodyPr/>
            <a:lstStyle/>
            <a:p>
              <a:endParaRPr lang="en-US"/>
            </a:p>
          </p:txBody>
        </p:sp>
        <p:grpSp>
          <p:nvGrpSpPr>
            <p:cNvPr id="39" name="Group 39"/>
            <p:cNvGrpSpPr/>
            <p:nvPr/>
          </p:nvGrpSpPr>
          <p:grpSpPr>
            <a:xfrm rot="10158408">
              <a:off x="17394638" y="856204"/>
              <a:ext cx="255262" cy="252359"/>
              <a:chOff x="0" y="0"/>
              <a:chExt cx="621165" cy="614101"/>
            </a:xfrm>
          </p:grpSpPr>
          <p:sp>
            <p:nvSpPr>
              <p:cNvPr id="40" name="Freeform 40"/>
              <p:cNvSpPr/>
              <p:nvPr/>
            </p:nvSpPr>
            <p:spPr>
              <a:xfrm>
                <a:off x="0" y="0"/>
                <a:ext cx="621165" cy="614101"/>
              </a:xfrm>
              <a:custGeom>
                <a:avLst/>
                <a:gdLst/>
                <a:ahLst/>
                <a:cxnLst/>
                <a:rect l="l" t="t" r="r" b="b"/>
                <a:pathLst>
                  <a:path w="621165" h="614101">
                    <a:moveTo>
                      <a:pt x="310583" y="0"/>
                    </a:moveTo>
                    <a:cubicBezTo>
                      <a:pt x="139053" y="0"/>
                      <a:pt x="0" y="137471"/>
                      <a:pt x="0" y="307050"/>
                    </a:cubicBezTo>
                    <a:cubicBezTo>
                      <a:pt x="0" y="476630"/>
                      <a:pt x="139053" y="614101"/>
                      <a:pt x="310583" y="614101"/>
                    </a:cubicBezTo>
                    <a:cubicBezTo>
                      <a:pt x="482113" y="614101"/>
                      <a:pt x="621165" y="476630"/>
                      <a:pt x="621165" y="307050"/>
                    </a:cubicBezTo>
                    <a:cubicBezTo>
                      <a:pt x="621165" y="137471"/>
                      <a:pt x="482113" y="0"/>
                      <a:pt x="310583" y="0"/>
                    </a:cubicBezTo>
                    <a:close/>
                  </a:path>
                </a:pathLst>
              </a:custGeom>
              <a:solidFill>
                <a:srgbClr val="000000">
                  <a:alpha val="0"/>
                </a:srgbClr>
              </a:solidFill>
              <a:ln w="19050" cap="sq">
                <a:solidFill>
                  <a:srgbClr val="6AB7E4"/>
                </a:solidFill>
                <a:prstDash val="solid"/>
                <a:miter/>
              </a:ln>
            </p:spPr>
            <p:txBody>
              <a:bodyPr/>
              <a:lstStyle/>
              <a:p>
                <a:endParaRPr lang="en-US"/>
              </a:p>
            </p:txBody>
          </p:sp>
          <p:sp>
            <p:nvSpPr>
              <p:cNvPr id="41" name="TextBox 41"/>
              <p:cNvSpPr txBox="1"/>
              <p:nvPr/>
            </p:nvSpPr>
            <p:spPr>
              <a:xfrm>
                <a:off x="58234" y="28997"/>
                <a:ext cx="504697" cy="527532"/>
              </a:xfrm>
              <a:prstGeom prst="rect">
                <a:avLst/>
              </a:prstGeom>
            </p:spPr>
            <p:txBody>
              <a:bodyPr lIns="48981" tIns="48981" rIns="48981" bIns="48981" rtlCol="0" anchor="ctr"/>
              <a:lstStyle/>
              <a:p>
                <a:pPr algn="ctr">
                  <a:lnSpc>
                    <a:spcPts val="2141"/>
                  </a:lnSpc>
                </a:pPr>
                <a:endParaRPr/>
              </a:p>
            </p:txBody>
          </p:sp>
        </p:grpSp>
        <p:grpSp>
          <p:nvGrpSpPr>
            <p:cNvPr id="42" name="Group 42"/>
            <p:cNvGrpSpPr/>
            <p:nvPr/>
          </p:nvGrpSpPr>
          <p:grpSpPr>
            <a:xfrm rot="-451759">
              <a:off x="17675481" y="2278861"/>
              <a:ext cx="94967" cy="73182"/>
              <a:chOff x="0" y="0"/>
              <a:chExt cx="569013" cy="438483"/>
            </a:xfrm>
          </p:grpSpPr>
          <p:sp>
            <p:nvSpPr>
              <p:cNvPr id="43" name="Freeform 43"/>
              <p:cNvSpPr/>
              <p:nvPr/>
            </p:nvSpPr>
            <p:spPr>
              <a:xfrm>
                <a:off x="0" y="0"/>
                <a:ext cx="569013" cy="438483"/>
              </a:xfrm>
              <a:custGeom>
                <a:avLst/>
                <a:gdLst/>
                <a:ahLst/>
                <a:cxnLst/>
                <a:rect l="l" t="t" r="r" b="b"/>
                <a:pathLst>
                  <a:path w="569013" h="438483">
                    <a:moveTo>
                      <a:pt x="284507" y="0"/>
                    </a:moveTo>
                    <a:cubicBezTo>
                      <a:pt x="127378" y="0"/>
                      <a:pt x="0" y="98158"/>
                      <a:pt x="0" y="219241"/>
                    </a:cubicBezTo>
                    <a:cubicBezTo>
                      <a:pt x="0" y="340325"/>
                      <a:pt x="127378" y="438483"/>
                      <a:pt x="284507" y="438483"/>
                    </a:cubicBezTo>
                    <a:cubicBezTo>
                      <a:pt x="441635" y="438483"/>
                      <a:pt x="569013" y="340325"/>
                      <a:pt x="569013" y="219241"/>
                    </a:cubicBezTo>
                    <a:cubicBezTo>
                      <a:pt x="569013" y="98158"/>
                      <a:pt x="441635" y="0"/>
                      <a:pt x="284507" y="0"/>
                    </a:cubicBezTo>
                    <a:close/>
                  </a:path>
                </a:pathLst>
              </a:custGeom>
              <a:solidFill>
                <a:srgbClr val="6AB7E4"/>
              </a:solidFill>
            </p:spPr>
            <p:txBody>
              <a:bodyPr/>
              <a:lstStyle/>
              <a:p>
                <a:endParaRPr lang="en-US"/>
              </a:p>
            </p:txBody>
          </p:sp>
          <p:sp>
            <p:nvSpPr>
              <p:cNvPr id="44" name="TextBox 44"/>
              <p:cNvSpPr txBox="1"/>
              <p:nvPr/>
            </p:nvSpPr>
            <p:spPr>
              <a:xfrm>
                <a:off x="53345" y="12533"/>
                <a:ext cx="462323" cy="384842"/>
              </a:xfrm>
              <a:prstGeom prst="rect">
                <a:avLst/>
              </a:prstGeom>
            </p:spPr>
            <p:txBody>
              <a:bodyPr lIns="48981" tIns="48981" rIns="48981" bIns="48981" rtlCol="0" anchor="ctr"/>
              <a:lstStyle/>
              <a:p>
                <a:pPr algn="ctr">
                  <a:lnSpc>
                    <a:spcPts val="2141"/>
                  </a:lnSpc>
                </a:pPr>
                <a:endParaRPr/>
              </a:p>
            </p:txBody>
          </p:sp>
        </p:grpSp>
        <p:sp>
          <p:nvSpPr>
            <p:cNvPr id="45" name="AutoShape 45"/>
            <p:cNvSpPr/>
            <p:nvPr/>
          </p:nvSpPr>
          <p:spPr>
            <a:xfrm flipH="1">
              <a:off x="221" y="7303944"/>
              <a:ext cx="3832691" cy="66749"/>
            </a:xfrm>
            <a:prstGeom prst="line">
              <a:avLst/>
            </a:prstGeom>
            <a:ln w="25400" cap="flat">
              <a:solidFill>
                <a:srgbClr val="6AB7E4"/>
              </a:solidFill>
              <a:prstDash val="sysDash"/>
              <a:headEnd type="none" w="sm" len="sm"/>
              <a:tailEnd type="none" w="sm" len="sm"/>
            </a:ln>
          </p:spPr>
          <p:txBody>
            <a:bodyPr/>
            <a:lstStyle/>
            <a:p>
              <a:endParaRPr lang="en-US"/>
            </a:p>
          </p:txBody>
        </p:sp>
        <p:sp>
          <p:nvSpPr>
            <p:cNvPr id="46" name="AutoShape 46"/>
            <p:cNvSpPr/>
            <p:nvPr/>
          </p:nvSpPr>
          <p:spPr>
            <a:xfrm flipH="1">
              <a:off x="3881913" y="3584904"/>
              <a:ext cx="5489418" cy="3718187"/>
            </a:xfrm>
            <a:prstGeom prst="line">
              <a:avLst/>
            </a:prstGeom>
            <a:ln w="25400" cap="flat">
              <a:solidFill>
                <a:srgbClr val="6AB7E4"/>
              </a:solidFill>
              <a:prstDash val="sysDash"/>
              <a:headEnd type="none" w="sm" len="sm"/>
              <a:tailEnd type="none" w="sm" len="sm"/>
            </a:ln>
          </p:spPr>
          <p:txBody>
            <a:bodyPr/>
            <a:lstStyle/>
            <a:p>
              <a:endParaRPr lang="en-US"/>
            </a:p>
          </p:txBody>
        </p:sp>
        <p:sp>
          <p:nvSpPr>
            <p:cNvPr id="47" name="AutoShape 47"/>
            <p:cNvSpPr/>
            <p:nvPr/>
          </p:nvSpPr>
          <p:spPr>
            <a:xfrm flipH="1" flipV="1">
              <a:off x="9410457" y="3558403"/>
              <a:ext cx="5019857" cy="2755605"/>
            </a:xfrm>
            <a:prstGeom prst="line">
              <a:avLst/>
            </a:prstGeom>
            <a:ln w="25400" cap="flat">
              <a:solidFill>
                <a:srgbClr val="6AB7E4"/>
              </a:solidFill>
              <a:prstDash val="sysDash"/>
              <a:headEnd type="none" w="sm" len="sm"/>
              <a:tailEnd type="none" w="sm" len="sm"/>
            </a:ln>
          </p:spPr>
          <p:txBody>
            <a:bodyPr/>
            <a:lstStyle/>
            <a:p>
              <a:endParaRPr lang="en-US"/>
            </a:p>
          </p:txBody>
        </p:sp>
        <p:sp>
          <p:nvSpPr>
            <p:cNvPr id="48" name="AutoShape 48"/>
            <p:cNvSpPr/>
            <p:nvPr/>
          </p:nvSpPr>
          <p:spPr>
            <a:xfrm flipH="1">
              <a:off x="14473501" y="2347548"/>
              <a:ext cx="3223540" cy="3991157"/>
            </a:xfrm>
            <a:prstGeom prst="line">
              <a:avLst/>
            </a:prstGeom>
            <a:ln w="25400" cap="flat">
              <a:solidFill>
                <a:srgbClr val="6AB7E4"/>
              </a:solidFill>
              <a:prstDash val="sysDash"/>
              <a:headEnd type="none" w="sm" len="sm"/>
              <a:tailEnd type="none" w="sm" len="sm"/>
            </a:ln>
          </p:spPr>
          <p:txBody>
            <a:bodyPr/>
            <a:lstStyle/>
            <a:p>
              <a:endParaRPr lang="en-US"/>
            </a:p>
          </p:txBody>
        </p:sp>
        <p:sp>
          <p:nvSpPr>
            <p:cNvPr id="49" name="AutoShape 49"/>
            <p:cNvSpPr/>
            <p:nvPr/>
          </p:nvSpPr>
          <p:spPr>
            <a:xfrm flipH="1">
              <a:off x="17722965" y="12104"/>
              <a:ext cx="7253612" cy="2303347"/>
            </a:xfrm>
            <a:prstGeom prst="line">
              <a:avLst/>
            </a:prstGeom>
            <a:ln w="25400" cap="flat">
              <a:solidFill>
                <a:srgbClr val="6AB7E4"/>
              </a:solidFill>
              <a:prstDash val="sysDash"/>
              <a:headEnd type="none" w="sm" len="sm"/>
              <a:tailEnd type="none" w="sm" len="sm"/>
            </a:ln>
          </p:spPr>
          <p:txBody>
            <a:bodyPr/>
            <a:lstStyle/>
            <a:p>
              <a:endParaRPr lang="en-US"/>
            </a:p>
          </p:txBody>
        </p:sp>
      </p:grpSp>
      <p:sp>
        <p:nvSpPr>
          <p:cNvPr id="50" name="Freeform 50"/>
          <p:cNvSpPr/>
          <p:nvPr/>
        </p:nvSpPr>
        <p:spPr>
          <a:xfrm rot="682983">
            <a:off x="4340413" y="4853942"/>
            <a:ext cx="1478179" cy="1478179"/>
          </a:xfrm>
          <a:custGeom>
            <a:avLst/>
            <a:gdLst/>
            <a:ahLst/>
            <a:cxnLst/>
            <a:rect l="l" t="t" r="r" b="b"/>
            <a:pathLst>
              <a:path w="1478179" h="1478179">
                <a:moveTo>
                  <a:pt x="0" y="0"/>
                </a:moveTo>
                <a:lnTo>
                  <a:pt x="1478180" y="0"/>
                </a:lnTo>
                <a:lnTo>
                  <a:pt x="1478180" y="1478180"/>
                </a:lnTo>
                <a:lnTo>
                  <a:pt x="0" y="14781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51" name="TextBox 51"/>
          <p:cNvSpPr txBox="1"/>
          <p:nvPr/>
        </p:nvSpPr>
        <p:spPr>
          <a:xfrm>
            <a:off x="2333616" y="9201150"/>
            <a:ext cx="4150302" cy="514350"/>
          </a:xfrm>
          <a:prstGeom prst="rect">
            <a:avLst/>
          </a:prstGeom>
        </p:spPr>
        <p:txBody>
          <a:bodyPr lIns="0" tIns="0" rIns="0" bIns="0" rtlCol="0" anchor="t">
            <a:spAutoFit/>
          </a:bodyPr>
          <a:lstStyle/>
          <a:p>
            <a:pPr marL="0" lvl="0" indent="0" algn="l">
              <a:lnSpc>
                <a:spcPts val="4200"/>
              </a:lnSpc>
              <a:spcBef>
                <a:spcPct val="0"/>
              </a:spcBef>
            </a:pPr>
            <a:r>
              <a:rPr lang="en-US" sz="3000" spc="-89">
                <a:solidFill>
                  <a:srgbClr val="FFFFFF"/>
                </a:solidFill>
                <a:latin typeface="Montserrat"/>
                <a:ea typeface="Montserrat"/>
                <a:cs typeface="Montserrat"/>
                <a:sym typeface="Montserrat"/>
              </a:rPr>
              <a:t>Reading large datasets</a:t>
            </a:r>
          </a:p>
        </p:txBody>
      </p:sp>
      <p:sp>
        <p:nvSpPr>
          <p:cNvPr id="52" name="TextBox 52"/>
          <p:cNvSpPr txBox="1"/>
          <p:nvPr/>
        </p:nvSpPr>
        <p:spPr>
          <a:xfrm>
            <a:off x="5328440" y="2010710"/>
            <a:ext cx="2310957" cy="514350"/>
          </a:xfrm>
          <a:prstGeom prst="rect">
            <a:avLst/>
          </a:prstGeom>
        </p:spPr>
        <p:txBody>
          <a:bodyPr lIns="0" tIns="0" rIns="0" bIns="0" rtlCol="0" anchor="t">
            <a:spAutoFit/>
          </a:bodyPr>
          <a:lstStyle/>
          <a:p>
            <a:pPr marL="0" lvl="0" indent="0" algn="l">
              <a:lnSpc>
                <a:spcPts val="4200"/>
              </a:lnSpc>
              <a:spcBef>
                <a:spcPct val="0"/>
              </a:spcBef>
            </a:pPr>
            <a:r>
              <a:rPr lang="en-US" sz="3000" u="none" strike="noStrike" spc="-89">
                <a:solidFill>
                  <a:srgbClr val="FFFFFF"/>
                </a:solidFill>
                <a:latin typeface="Montserrat"/>
                <a:ea typeface="Montserrat"/>
                <a:cs typeface="Montserrat"/>
                <a:sym typeface="Montserrat"/>
              </a:rPr>
              <a:t>Writing data</a:t>
            </a:r>
          </a:p>
        </p:txBody>
      </p:sp>
      <p:sp>
        <p:nvSpPr>
          <p:cNvPr id="53" name="TextBox 53"/>
          <p:cNvSpPr txBox="1"/>
          <p:nvPr/>
        </p:nvSpPr>
        <p:spPr>
          <a:xfrm>
            <a:off x="10614283" y="8285922"/>
            <a:ext cx="3349012" cy="514350"/>
          </a:xfrm>
          <a:prstGeom prst="rect">
            <a:avLst/>
          </a:prstGeom>
        </p:spPr>
        <p:txBody>
          <a:bodyPr lIns="0" tIns="0" rIns="0" bIns="0" rtlCol="0" anchor="t">
            <a:spAutoFit/>
          </a:bodyPr>
          <a:lstStyle/>
          <a:p>
            <a:pPr algn="l">
              <a:lnSpc>
                <a:spcPts val="4200"/>
              </a:lnSpc>
            </a:pPr>
            <a:r>
              <a:rPr lang="en-US" sz="3000" spc="-89">
                <a:solidFill>
                  <a:srgbClr val="FFFFFF"/>
                </a:solidFill>
                <a:latin typeface="Montserrat"/>
                <a:ea typeface="Montserrat"/>
                <a:cs typeface="Montserrat"/>
                <a:sym typeface="Montserrat"/>
              </a:rPr>
              <a:t>Merging/updating</a:t>
            </a:r>
          </a:p>
        </p:txBody>
      </p:sp>
      <p:sp>
        <p:nvSpPr>
          <p:cNvPr id="54" name="TextBox 54"/>
          <p:cNvSpPr txBox="1"/>
          <p:nvPr/>
        </p:nvSpPr>
        <p:spPr>
          <a:xfrm>
            <a:off x="11281227" y="1357032"/>
            <a:ext cx="4013489" cy="514350"/>
          </a:xfrm>
          <a:prstGeom prst="rect">
            <a:avLst/>
          </a:prstGeom>
        </p:spPr>
        <p:txBody>
          <a:bodyPr lIns="0" tIns="0" rIns="0" bIns="0" rtlCol="0" anchor="t">
            <a:spAutoFit/>
          </a:bodyPr>
          <a:lstStyle/>
          <a:p>
            <a:pPr marL="0" lvl="0" indent="0" algn="l">
              <a:lnSpc>
                <a:spcPts val="4200"/>
              </a:lnSpc>
              <a:spcBef>
                <a:spcPct val="0"/>
              </a:spcBef>
            </a:pPr>
            <a:r>
              <a:rPr lang="en-US" sz="3000" spc="-89">
                <a:solidFill>
                  <a:srgbClr val="FFFFFF"/>
                </a:solidFill>
                <a:latin typeface="Montserrat"/>
                <a:ea typeface="Montserrat"/>
                <a:cs typeface="Montserrat"/>
                <a:sym typeface="Montserrat"/>
              </a:rPr>
              <a:t>Going beyond Pandas</a:t>
            </a:r>
          </a:p>
        </p:txBody>
      </p:sp>
      <p:sp>
        <p:nvSpPr>
          <p:cNvPr id="55" name="Freeform 55"/>
          <p:cNvSpPr/>
          <p:nvPr/>
        </p:nvSpPr>
        <p:spPr>
          <a:xfrm rot="2700000">
            <a:off x="-7288276" y="-9812137"/>
            <a:ext cx="17594289" cy="18185312"/>
          </a:xfrm>
          <a:custGeom>
            <a:avLst/>
            <a:gdLst/>
            <a:ahLst/>
            <a:cxnLst/>
            <a:rect l="l" t="t" r="r" b="b"/>
            <a:pathLst>
              <a:path w="17594289" h="18185312">
                <a:moveTo>
                  <a:pt x="0" y="0"/>
                </a:moveTo>
                <a:lnTo>
                  <a:pt x="17594289" y="0"/>
                </a:lnTo>
                <a:lnTo>
                  <a:pt x="17594289" y="18185312"/>
                </a:lnTo>
                <a:lnTo>
                  <a:pt x="0" y="18185312"/>
                </a:lnTo>
                <a:lnTo>
                  <a:pt x="0" y="0"/>
                </a:lnTo>
                <a:close/>
              </a:path>
            </a:pathLst>
          </a:custGeom>
          <a:blipFill>
            <a:blip r:embed="rId4"/>
            <a:stretch>
              <a:fillRect/>
            </a:stretch>
          </a:blipFill>
        </p:spPr>
        <p:txBody>
          <a:bodyPr/>
          <a:lstStyle/>
          <a:p>
            <a:endParaRPr lang="en-US"/>
          </a:p>
        </p:txBody>
      </p:sp>
      <p:pic>
        <p:nvPicPr>
          <p:cNvPr id="56" name="Picture 6" descr="How to create and append to Delta Lake tables with pandas | Delta Lake">
            <a:extLst>
              <a:ext uri="{FF2B5EF4-FFF2-40B4-BE49-F238E27FC236}">
                <a16:creationId xmlns:a16="http://schemas.microsoft.com/office/drawing/2014/main" id="{2192F62A-085A-C9C1-BD0F-A9C45AF8D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8546" y="11771175"/>
            <a:ext cx="11049000" cy="5734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39541" y="-769665"/>
            <a:ext cx="12557403" cy="125574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860095">
            <a:off x="191198" y="-2723618"/>
            <a:ext cx="22982338" cy="22982338"/>
          </a:xfrm>
          <a:custGeom>
            <a:avLst/>
            <a:gdLst/>
            <a:ahLst/>
            <a:cxnLst/>
            <a:rect l="l" t="t" r="r" b="b"/>
            <a:pathLst>
              <a:path w="22982338" h="22982338">
                <a:moveTo>
                  <a:pt x="0" y="0"/>
                </a:moveTo>
                <a:lnTo>
                  <a:pt x="22982339" y="0"/>
                </a:lnTo>
                <a:lnTo>
                  <a:pt x="22982339" y="22982338"/>
                </a:lnTo>
                <a:lnTo>
                  <a:pt x="0" y="2298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030" name="Picture 6" descr="How to create and append to Delta Lake tables with pandas | Delta Lake">
            <a:extLst>
              <a:ext uri="{FF2B5EF4-FFF2-40B4-BE49-F238E27FC236}">
                <a16:creationId xmlns:a16="http://schemas.microsoft.com/office/drawing/2014/main" id="{6FCDC618-826A-0176-B1F0-82028F9E4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2276475"/>
            <a:ext cx="11049000" cy="5734050"/>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2">
            <a:extLst>
              <a:ext uri="{FF2B5EF4-FFF2-40B4-BE49-F238E27FC236}">
                <a16:creationId xmlns:a16="http://schemas.microsoft.com/office/drawing/2014/main" id="{85F559C1-D992-EC2F-8352-5F4759F9DD46}"/>
              </a:ext>
            </a:extLst>
          </p:cNvPr>
          <p:cNvSpPr/>
          <p:nvPr/>
        </p:nvSpPr>
        <p:spPr>
          <a:xfrm rot="1437709">
            <a:off x="-5134509" y="-6137804"/>
            <a:ext cx="15358482" cy="15874401"/>
          </a:xfrm>
          <a:custGeom>
            <a:avLst/>
            <a:gdLst/>
            <a:ahLst/>
            <a:cxnLst/>
            <a:rect l="l" t="t" r="r" b="b"/>
            <a:pathLst>
              <a:path w="15358482" h="15874401">
                <a:moveTo>
                  <a:pt x="0" y="0"/>
                </a:moveTo>
                <a:lnTo>
                  <a:pt x="15358482" y="0"/>
                </a:lnTo>
                <a:lnTo>
                  <a:pt x="15358482" y="15874401"/>
                </a:lnTo>
                <a:lnTo>
                  <a:pt x="0" y="15874401"/>
                </a:lnTo>
                <a:lnTo>
                  <a:pt x="0" y="0"/>
                </a:lnTo>
                <a:close/>
              </a:path>
            </a:pathLst>
          </a:custGeom>
          <a:blipFill>
            <a:blip r:embed="rId5"/>
            <a:stretch>
              <a:fillRect/>
            </a:stretch>
          </a:blipFill>
        </p:spPr>
        <p:txBody>
          <a:bodyPr/>
          <a:lstStyle/>
          <a:p>
            <a:endParaRPr lang="en-US"/>
          </a:p>
        </p:txBody>
      </p:sp>
      <p:sp>
        <p:nvSpPr>
          <p:cNvPr id="8" name="Freeform 2">
            <a:extLst>
              <a:ext uri="{FF2B5EF4-FFF2-40B4-BE49-F238E27FC236}">
                <a16:creationId xmlns:a16="http://schemas.microsoft.com/office/drawing/2014/main" id="{082A08B8-0711-1B77-BDAA-9F97D2160B46}"/>
              </a:ext>
            </a:extLst>
          </p:cNvPr>
          <p:cNvSpPr/>
          <p:nvPr/>
        </p:nvSpPr>
        <p:spPr>
          <a:xfrm rot="11054273">
            <a:off x="9195929" y="-635325"/>
            <a:ext cx="15358482" cy="15874401"/>
          </a:xfrm>
          <a:custGeom>
            <a:avLst/>
            <a:gdLst/>
            <a:ahLst/>
            <a:cxnLst/>
            <a:rect l="l" t="t" r="r" b="b"/>
            <a:pathLst>
              <a:path w="15358482" h="15874401">
                <a:moveTo>
                  <a:pt x="0" y="0"/>
                </a:moveTo>
                <a:lnTo>
                  <a:pt x="15358482" y="0"/>
                </a:lnTo>
                <a:lnTo>
                  <a:pt x="15358482" y="15874401"/>
                </a:lnTo>
                <a:lnTo>
                  <a:pt x="0" y="15874401"/>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439541" y="-769665"/>
            <a:ext cx="12557403" cy="1255740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CC2D8">
                    <a:alpha val="100000"/>
                  </a:srgbClr>
                </a:gs>
                <a:gs pos="33333">
                  <a:srgbClr val="22626D">
                    <a:alpha val="100000"/>
                  </a:srgbClr>
                </a:gs>
                <a:gs pos="66667">
                  <a:srgbClr val="131416">
                    <a:alpha val="100000"/>
                  </a:srgbClr>
                </a:gs>
                <a:gs pos="100000">
                  <a:srgbClr val="131416">
                    <a:alpha val="100000"/>
                  </a:srgbClr>
                </a:gs>
              </a:gsLst>
              <a:lin ang="270000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7860095">
            <a:off x="2551330" y="-1204169"/>
            <a:ext cx="22982338" cy="22982338"/>
          </a:xfrm>
          <a:custGeom>
            <a:avLst/>
            <a:gdLst/>
            <a:ahLst/>
            <a:cxnLst/>
            <a:rect l="l" t="t" r="r" b="b"/>
            <a:pathLst>
              <a:path w="22982338" h="22982338">
                <a:moveTo>
                  <a:pt x="0" y="0"/>
                </a:moveTo>
                <a:lnTo>
                  <a:pt x="22982338" y="0"/>
                </a:lnTo>
                <a:lnTo>
                  <a:pt x="22982338" y="22982338"/>
                </a:lnTo>
                <a:lnTo>
                  <a:pt x="0" y="22982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2">
            <a:extLst>
              <a:ext uri="{FF2B5EF4-FFF2-40B4-BE49-F238E27FC236}">
                <a16:creationId xmlns:a16="http://schemas.microsoft.com/office/drawing/2014/main" id="{B86164F7-B2DE-6FFA-1B3C-8C9D9059FF1D}"/>
              </a:ext>
            </a:extLst>
          </p:cNvPr>
          <p:cNvSpPr/>
          <p:nvPr/>
        </p:nvSpPr>
        <p:spPr>
          <a:xfrm rot="1437709">
            <a:off x="-1840081" y="-4640300"/>
            <a:ext cx="15358482" cy="15874401"/>
          </a:xfrm>
          <a:custGeom>
            <a:avLst/>
            <a:gdLst/>
            <a:ahLst/>
            <a:cxnLst/>
            <a:rect l="l" t="t" r="r" b="b"/>
            <a:pathLst>
              <a:path w="15358482" h="15874401">
                <a:moveTo>
                  <a:pt x="0" y="0"/>
                </a:moveTo>
                <a:lnTo>
                  <a:pt x="15358482" y="0"/>
                </a:lnTo>
                <a:lnTo>
                  <a:pt x="15358482" y="15874401"/>
                </a:lnTo>
                <a:lnTo>
                  <a:pt x="0" y="15874401"/>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1771933"/>
            <a:ext cx="16142386" cy="457200"/>
          </a:xfrm>
          <a:prstGeom prst="rect">
            <a:avLst/>
          </a:prstGeom>
        </p:spPr>
        <p:txBody>
          <a:bodyPr lIns="0" tIns="0" rIns="0" bIns="0" rtlCol="0" anchor="t">
            <a:spAutoFit/>
          </a:bodyPr>
          <a:lstStyle/>
          <a:p>
            <a:pPr algn="just">
              <a:lnSpc>
                <a:spcPts val="3600"/>
              </a:lnSpc>
            </a:pPr>
            <a:r>
              <a:rPr lang="en-US" sz="3000">
                <a:solidFill>
                  <a:srgbClr val="FFFFFF"/>
                </a:solidFill>
                <a:latin typeface="Montserrat"/>
                <a:ea typeface="Montserrat"/>
                <a:cs typeface="Montserrat"/>
                <a:sym typeface="Montserrat"/>
              </a:rPr>
              <a:t>Sử dụng </a:t>
            </a:r>
            <a:r>
              <a:rPr lang="en-US" sz="3000" b="1">
                <a:solidFill>
                  <a:srgbClr val="FFFFFF"/>
                </a:solidFill>
                <a:latin typeface="Montserrat Bold"/>
                <a:ea typeface="Montserrat Bold"/>
                <a:cs typeface="Montserrat Bold"/>
                <a:sym typeface="Montserrat Bold"/>
              </a:rPr>
              <a:t>virtualenv </a:t>
            </a:r>
            <a:r>
              <a:rPr lang="en-US" sz="3000">
                <a:solidFill>
                  <a:srgbClr val="FFFFFF"/>
                </a:solidFill>
                <a:latin typeface="Montserrat"/>
                <a:ea typeface="Montserrat"/>
                <a:cs typeface="Montserrat"/>
                <a:sym typeface="Montserrat"/>
              </a:rPr>
              <a:t>để quản lý các phụ thuộc cụ thể của dự án đối với hàm </a:t>
            </a:r>
            <a:r>
              <a:rPr lang="en-US" sz="3000" b="1">
                <a:solidFill>
                  <a:srgbClr val="FFFFFF"/>
                </a:solidFill>
                <a:latin typeface="Montserrat Bold"/>
                <a:ea typeface="Montserrat Bold"/>
                <a:cs typeface="Montserrat Bold"/>
                <a:sym typeface="Montserrat Bold"/>
              </a:rPr>
              <a:t>Lambda</a:t>
            </a:r>
            <a:r>
              <a:rPr lang="en-US" sz="3000">
                <a:solidFill>
                  <a:srgbClr val="FFFFFF"/>
                </a:solidFill>
                <a:latin typeface="Montserrat"/>
                <a:ea typeface="Montserrat"/>
                <a:cs typeface="Montserrat"/>
                <a:sym typeface="Montserrat"/>
              </a:rPr>
              <a:t>.</a:t>
            </a:r>
          </a:p>
        </p:txBody>
      </p:sp>
      <p:sp>
        <p:nvSpPr>
          <p:cNvPr id="7" name="TextBox 7"/>
          <p:cNvSpPr txBox="1"/>
          <p:nvPr/>
        </p:nvSpPr>
        <p:spPr>
          <a:xfrm>
            <a:off x="2443316" y="2420601"/>
            <a:ext cx="5865344" cy="1752600"/>
          </a:xfrm>
          <a:prstGeom prst="rect">
            <a:avLst/>
          </a:prstGeom>
        </p:spPr>
        <p:txBody>
          <a:bodyPr lIns="0" tIns="0" rIns="0" bIns="0" rtlCol="0" anchor="t">
            <a:spAutoFit/>
          </a:bodyPr>
          <a:lstStyle/>
          <a:p>
            <a:pPr algn="just">
              <a:lnSpc>
                <a:spcPts val="4500"/>
              </a:lnSpc>
            </a:pPr>
            <a:r>
              <a:rPr lang="en-US" sz="3000">
                <a:solidFill>
                  <a:srgbClr val="FFFFFF"/>
                </a:solidFill>
                <a:latin typeface="Consolas"/>
                <a:ea typeface="Consolas"/>
                <a:cs typeface="Consolas"/>
                <a:sym typeface="Consolas"/>
              </a:rPr>
              <a:t>% cd ~/dldg</a:t>
            </a:r>
          </a:p>
          <a:p>
            <a:pPr algn="just">
              <a:lnSpc>
                <a:spcPts val="4500"/>
              </a:lnSpc>
            </a:pPr>
            <a:r>
              <a:rPr lang="en-US" sz="3000">
                <a:solidFill>
                  <a:srgbClr val="FFFFFF"/>
                </a:solidFill>
                <a:latin typeface="Consolas"/>
                <a:ea typeface="Consolas"/>
                <a:cs typeface="Consolas"/>
                <a:sym typeface="Consolas"/>
              </a:rPr>
              <a:t>% virtualenv venv</a:t>
            </a:r>
          </a:p>
          <a:p>
            <a:pPr algn="just">
              <a:lnSpc>
                <a:spcPts val="4500"/>
              </a:lnSpc>
            </a:pPr>
            <a:r>
              <a:rPr lang="en-US" sz="3000">
                <a:solidFill>
                  <a:srgbClr val="FFFFFF"/>
                </a:solidFill>
                <a:latin typeface="Consolas"/>
                <a:ea typeface="Consolas"/>
                <a:cs typeface="Consolas"/>
                <a:sym typeface="Consolas"/>
              </a:rPr>
              <a:t>%source ./venv/bin/activate</a:t>
            </a:r>
          </a:p>
        </p:txBody>
      </p:sp>
      <p:sp>
        <p:nvSpPr>
          <p:cNvPr id="8" name="TextBox 8"/>
          <p:cNvSpPr txBox="1"/>
          <p:nvPr/>
        </p:nvSpPr>
        <p:spPr>
          <a:xfrm>
            <a:off x="1028700" y="4971767"/>
            <a:ext cx="15460916" cy="457200"/>
          </a:xfrm>
          <a:prstGeom prst="rect">
            <a:avLst/>
          </a:prstGeom>
        </p:spPr>
        <p:txBody>
          <a:bodyPr lIns="0" tIns="0" rIns="0" bIns="0" rtlCol="0" anchor="t">
            <a:spAutoFit/>
          </a:bodyPr>
          <a:lstStyle/>
          <a:p>
            <a:pPr algn="just">
              <a:lnSpc>
                <a:spcPts val="3600"/>
              </a:lnSpc>
            </a:pPr>
            <a:r>
              <a:rPr lang="en-US" sz="3000">
                <a:solidFill>
                  <a:srgbClr val="FFFFFF"/>
                </a:solidFill>
                <a:latin typeface="Montserrat"/>
                <a:ea typeface="Montserrat"/>
                <a:cs typeface="Montserrat"/>
                <a:sym typeface="Montserrat"/>
              </a:rPr>
              <a:t>Sau khi </a:t>
            </a:r>
            <a:r>
              <a:rPr lang="en-US" sz="3000" b="1">
                <a:solidFill>
                  <a:srgbClr val="FFFFFF"/>
                </a:solidFill>
                <a:latin typeface="Montserrat Bold"/>
                <a:ea typeface="Montserrat Bold"/>
                <a:cs typeface="Montserrat Bold"/>
                <a:sym typeface="Montserrat Bold"/>
              </a:rPr>
              <a:t>virtualenv </a:t>
            </a:r>
            <a:r>
              <a:rPr lang="en-US" sz="3000">
                <a:solidFill>
                  <a:srgbClr val="FFFFFF"/>
                </a:solidFill>
                <a:latin typeface="Montserrat"/>
                <a:ea typeface="Montserrat"/>
                <a:cs typeface="Montserrat"/>
                <a:sym typeface="Montserrat"/>
              </a:rPr>
              <a:t>đã được kích hoạt, gói </a:t>
            </a:r>
            <a:r>
              <a:rPr lang="en-US" sz="3000" b="1">
                <a:solidFill>
                  <a:srgbClr val="FFFFFF"/>
                </a:solidFill>
                <a:latin typeface="Montserrat Bold"/>
                <a:ea typeface="Montserrat Bold"/>
                <a:cs typeface="Montserrat Bold"/>
                <a:sym typeface="Montserrat Bold"/>
              </a:rPr>
              <a:t>deltalake </a:t>
            </a:r>
            <a:r>
              <a:rPr lang="en-US" sz="3000">
                <a:solidFill>
                  <a:srgbClr val="FFFFFF"/>
                </a:solidFill>
                <a:latin typeface="Montserrat"/>
                <a:ea typeface="Montserrat"/>
                <a:cs typeface="Montserrat"/>
                <a:sym typeface="Montserrat"/>
              </a:rPr>
              <a:t>có thể được cài đặt bằng pip.</a:t>
            </a:r>
          </a:p>
        </p:txBody>
      </p:sp>
      <p:sp>
        <p:nvSpPr>
          <p:cNvPr id="9" name="TextBox 9"/>
          <p:cNvSpPr txBox="1"/>
          <p:nvPr/>
        </p:nvSpPr>
        <p:spPr>
          <a:xfrm>
            <a:off x="2443316" y="5619467"/>
            <a:ext cx="9636053" cy="2895600"/>
          </a:xfrm>
          <a:prstGeom prst="rect">
            <a:avLst/>
          </a:prstGeom>
        </p:spPr>
        <p:txBody>
          <a:bodyPr lIns="0" tIns="0" rIns="0" bIns="0" rtlCol="0" anchor="t">
            <a:spAutoFit/>
          </a:bodyPr>
          <a:lstStyle/>
          <a:p>
            <a:pPr algn="just">
              <a:lnSpc>
                <a:spcPts val="4500"/>
              </a:lnSpc>
            </a:pPr>
            <a:r>
              <a:rPr lang="en-US" sz="3000">
                <a:solidFill>
                  <a:srgbClr val="FFFFFF"/>
                </a:solidFill>
                <a:latin typeface="Consolas"/>
                <a:ea typeface="Consolas"/>
                <a:cs typeface="Consolas"/>
                <a:sym typeface="Consolas"/>
              </a:rPr>
              <a:t>% pip install 'deltalake&gt;=0.18.2' pandas </a:t>
            </a:r>
          </a:p>
          <a:p>
            <a:pPr algn="just">
              <a:lnSpc>
                <a:spcPts val="4500"/>
              </a:lnSpc>
            </a:pPr>
            <a:r>
              <a:rPr lang="en-US" sz="3000">
                <a:solidFill>
                  <a:srgbClr val="FFFFFF"/>
                </a:solidFill>
                <a:latin typeface="Consolas"/>
                <a:ea typeface="Consolas"/>
                <a:cs typeface="Consolas"/>
                <a:sym typeface="Consolas"/>
              </a:rPr>
              <a:t>% python</a:t>
            </a:r>
          </a:p>
          <a:p>
            <a:pPr algn="just">
              <a:lnSpc>
                <a:spcPts val="4500"/>
              </a:lnSpc>
            </a:pPr>
            <a:r>
              <a:rPr lang="en-US" sz="3000">
                <a:solidFill>
                  <a:srgbClr val="FFFFFF"/>
                </a:solidFill>
                <a:latin typeface="Consolas"/>
                <a:ea typeface="Consolas"/>
                <a:cs typeface="Consolas"/>
                <a:sym typeface="Consolas"/>
              </a:rPr>
              <a:t>&gt;&gt;&gt; from deltalake import DeltaTable </a:t>
            </a:r>
          </a:p>
          <a:p>
            <a:pPr algn="just">
              <a:lnSpc>
                <a:spcPts val="4500"/>
              </a:lnSpc>
            </a:pPr>
            <a:r>
              <a:rPr lang="en-US" sz="3000">
                <a:solidFill>
                  <a:srgbClr val="FFFFFF"/>
                </a:solidFill>
                <a:latin typeface="Consolas"/>
                <a:ea typeface="Consolas"/>
                <a:cs typeface="Consolas"/>
                <a:sym typeface="Consolas"/>
              </a:rPr>
              <a:t>&gt;&gt;&gt; dt = DeltaTable('./deltatbl-partitioned') </a:t>
            </a:r>
          </a:p>
          <a:p>
            <a:pPr algn="just">
              <a:lnSpc>
                <a:spcPts val="4500"/>
              </a:lnSpc>
            </a:pPr>
            <a:r>
              <a:rPr lang="en-US" sz="3000">
                <a:solidFill>
                  <a:srgbClr val="FFFFFF"/>
                </a:solidFill>
                <a:latin typeface="Consolas"/>
                <a:ea typeface="Consolas"/>
                <a:cs typeface="Consolas"/>
                <a:sym typeface="Consolas"/>
              </a:rPr>
              <a:t>&gt;&gt;&gt; dt.files()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3386</Words>
  <Application>Microsoft Office PowerPoint</Application>
  <PresentationFormat>Custom</PresentationFormat>
  <Paragraphs>206</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 Unicode Bold</vt:lpstr>
      <vt:lpstr>Consolas</vt:lpstr>
      <vt:lpstr>Montserrat Bold</vt:lpstr>
      <vt:lpstr>Arial</vt:lpstr>
      <vt:lpstr>Calibri</vt:lpstr>
      <vt:lpstr>Consolas Bold</vt:lpstr>
      <vt:lpstr>Aptos</vt:lpstr>
      <vt:lpstr>Montserrat</vt:lpstr>
      <vt:lpstr>Aesthetic</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Báo cáo cuối kì</dc:title>
  <cp:lastModifiedBy>Nhựt Anh Nguyễn</cp:lastModifiedBy>
  <cp:revision>5</cp:revision>
  <dcterms:created xsi:type="dcterms:W3CDTF">2006-08-16T00:00:00Z</dcterms:created>
  <dcterms:modified xsi:type="dcterms:W3CDTF">2024-12-17T13:40:01Z</dcterms:modified>
  <dc:identifier>DAGXQ3YDlVM</dc:identifier>
</cp:coreProperties>
</file>